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2"/>
  </p:notesMasterIdLst>
  <p:sldIdLst>
    <p:sldId id="256" r:id="rId2"/>
    <p:sldId id="258" r:id="rId3"/>
    <p:sldId id="260" r:id="rId4"/>
    <p:sldId id="262" r:id="rId5"/>
    <p:sldId id="261" r:id="rId6"/>
    <p:sldId id="290" r:id="rId7"/>
    <p:sldId id="291" r:id="rId8"/>
    <p:sldId id="285" r:id="rId9"/>
    <p:sldId id="271" r:id="rId10"/>
    <p:sldId id="269" r:id="rId11"/>
    <p:sldId id="270" r:id="rId12"/>
    <p:sldId id="280" r:id="rId13"/>
    <p:sldId id="292" r:id="rId14"/>
    <p:sldId id="293" r:id="rId15"/>
    <p:sldId id="294" r:id="rId16"/>
    <p:sldId id="295" r:id="rId17"/>
    <p:sldId id="296" r:id="rId18"/>
    <p:sldId id="288" r:id="rId19"/>
    <p:sldId id="275"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7" autoAdjust="0"/>
    <p:restoredTop sz="58920" autoAdjust="0"/>
  </p:normalViewPr>
  <p:slideViewPr>
    <p:cSldViewPr>
      <p:cViewPr varScale="1">
        <p:scale>
          <a:sx n="62" d="100"/>
          <a:sy n="62" d="100"/>
        </p:scale>
        <p:origin x="1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79023-CDC6-4BDA-B1D6-5F326191CC3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E532B39-E248-49A8-9342-181B37E758E2}">
      <dgm:prSet phldrT="[Text]"/>
      <dgm:spPr>
        <a:solidFill>
          <a:schemeClr val="tx2">
            <a:lumMod val="60000"/>
            <a:lumOff val="40000"/>
          </a:schemeClr>
        </a:solidFill>
        <a:ln>
          <a:solidFill>
            <a:schemeClr val="tx2">
              <a:lumMod val="60000"/>
              <a:lumOff val="40000"/>
            </a:schemeClr>
          </a:solidFill>
        </a:ln>
      </dgm:spPr>
      <dgm:t>
        <a:bodyPr/>
        <a:lstStyle/>
        <a:p>
          <a:r>
            <a:rPr lang="en-US" b="1" dirty="0"/>
            <a:t>Policy and Advocacy Committee</a:t>
          </a:r>
          <a:r>
            <a:rPr lang="en-US" dirty="0"/>
            <a:t> </a:t>
          </a:r>
        </a:p>
      </dgm:t>
    </dgm:pt>
    <dgm:pt modelId="{DCCA9152-21C9-4889-BB38-2CF935FD35BD}" type="parTrans" cxnId="{02B3715F-A7D9-413B-9D61-FF79C04F1EBD}">
      <dgm:prSet/>
      <dgm:spPr/>
      <dgm:t>
        <a:bodyPr/>
        <a:lstStyle/>
        <a:p>
          <a:endParaRPr lang="en-US"/>
        </a:p>
      </dgm:t>
    </dgm:pt>
    <dgm:pt modelId="{2E14A1FB-E9DC-4266-BE99-CA58E7F81D6F}" type="sibTrans" cxnId="{02B3715F-A7D9-413B-9D61-FF79C04F1EBD}">
      <dgm:prSet/>
      <dgm:spPr/>
      <dgm:t>
        <a:bodyPr/>
        <a:lstStyle/>
        <a:p>
          <a:endParaRPr lang="en-US"/>
        </a:p>
      </dgm:t>
    </dgm:pt>
    <dgm:pt modelId="{4261617B-9CFD-484C-A7E0-E1C158591FCF}">
      <dgm:prSet phldrT="[Text]"/>
      <dgm:spPr>
        <a:solidFill>
          <a:schemeClr val="tx2">
            <a:lumMod val="20000"/>
            <a:lumOff val="80000"/>
            <a:alpha val="90000"/>
          </a:schemeClr>
        </a:solidFill>
        <a:ln>
          <a:solidFill>
            <a:schemeClr val="tx2">
              <a:lumMod val="20000"/>
              <a:lumOff val="80000"/>
              <a:alpha val="90000"/>
            </a:schemeClr>
          </a:solidFill>
        </a:ln>
      </dgm:spPr>
      <dgm:t>
        <a:bodyPr/>
        <a:lstStyle/>
        <a:p>
          <a:r>
            <a:rPr lang="en-US" dirty="0"/>
            <a:t>Provides a forum for ACT Now’s public and private partners to develop and pursue a shared policy agenda to increase the quality and availability of afterschool programs</a:t>
          </a:r>
        </a:p>
      </dgm:t>
    </dgm:pt>
    <dgm:pt modelId="{26970E2F-AB68-4CBB-B8AB-AEC4B2E2D3CF}" type="parTrans" cxnId="{3E46A429-F5D8-4006-9CBB-AA14BA7C3E51}">
      <dgm:prSet/>
      <dgm:spPr/>
      <dgm:t>
        <a:bodyPr/>
        <a:lstStyle/>
        <a:p>
          <a:endParaRPr lang="en-US"/>
        </a:p>
      </dgm:t>
    </dgm:pt>
    <dgm:pt modelId="{6830BF10-97DC-443F-9BDA-35395DC6A8D4}" type="sibTrans" cxnId="{3E46A429-F5D8-4006-9CBB-AA14BA7C3E51}">
      <dgm:prSet/>
      <dgm:spPr/>
      <dgm:t>
        <a:bodyPr/>
        <a:lstStyle/>
        <a:p>
          <a:endParaRPr lang="en-US"/>
        </a:p>
      </dgm:t>
    </dgm:pt>
    <dgm:pt modelId="{2935B3D5-835F-4591-9DC5-6E29DD38CFE0}">
      <dgm:prSet phldrT="[Text]"/>
      <dgm:spPr/>
      <dgm:t>
        <a:bodyPr/>
        <a:lstStyle/>
        <a:p>
          <a:r>
            <a:rPr lang="en-US" b="1" dirty="0"/>
            <a:t>Professional Development Committee</a:t>
          </a:r>
          <a:r>
            <a:rPr lang="en-US" dirty="0"/>
            <a:t> </a:t>
          </a:r>
        </a:p>
      </dgm:t>
    </dgm:pt>
    <dgm:pt modelId="{EDB3996C-0237-46E4-B7DA-AD1CB04506EC}" type="parTrans" cxnId="{D85E7903-CE12-451A-87DB-5DED850FC7B2}">
      <dgm:prSet/>
      <dgm:spPr/>
      <dgm:t>
        <a:bodyPr/>
        <a:lstStyle/>
        <a:p>
          <a:endParaRPr lang="en-US"/>
        </a:p>
      </dgm:t>
    </dgm:pt>
    <dgm:pt modelId="{D88517A7-F62D-41D1-8AA8-49122105C962}" type="sibTrans" cxnId="{D85E7903-CE12-451A-87DB-5DED850FC7B2}">
      <dgm:prSet/>
      <dgm:spPr/>
      <dgm:t>
        <a:bodyPr/>
        <a:lstStyle/>
        <a:p>
          <a:endParaRPr lang="en-US"/>
        </a:p>
      </dgm:t>
    </dgm:pt>
    <dgm:pt modelId="{755BFA5C-9756-41B2-AB27-441BB503DA32}">
      <dgm:prSet phldrT="[Text]"/>
      <dgm:spPr/>
      <dgm:t>
        <a:bodyPr/>
        <a:lstStyle/>
        <a:p>
          <a:r>
            <a:rPr lang="en-US" dirty="0"/>
            <a:t>Facilitates information sharing and resource coordination to identify and meet the needs of the afterschool field</a:t>
          </a:r>
        </a:p>
      </dgm:t>
    </dgm:pt>
    <dgm:pt modelId="{ED1A05B7-1065-413B-A67A-6DECDB099A3D}" type="parTrans" cxnId="{5EDA97A4-B89E-4290-9FCE-630075115014}">
      <dgm:prSet/>
      <dgm:spPr/>
      <dgm:t>
        <a:bodyPr/>
        <a:lstStyle/>
        <a:p>
          <a:endParaRPr lang="en-US"/>
        </a:p>
      </dgm:t>
    </dgm:pt>
    <dgm:pt modelId="{51B5FE8C-A0B0-48DE-A6DB-618A3A29401D}" type="sibTrans" cxnId="{5EDA97A4-B89E-4290-9FCE-630075115014}">
      <dgm:prSet/>
      <dgm:spPr/>
      <dgm:t>
        <a:bodyPr/>
        <a:lstStyle/>
        <a:p>
          <a:endParaRPr lang="en-US"/>
        </a:p>
      </dgm:t>
    </dgm:pt>
    <dgm:pt modelId="{FD06F66E-1C7C-48B9-8FE4-43319A78ED19}">
      <dgm:prSet phldrT="[Text]"/>
      <dgm:spPr>
        <a:solidFill>
          <a:schemeClr val="accent1">
            <a:lumMod val="75000"/>
          </a:schemeClr>
        </a:solidFill>
        <a:ln>
          <a:solidFill>
            <a:schemeClr val="accent1">
              <a:lumMod val="75000"/>
            </a:schemeClr>
          </a:solidFill>
        </a:ln>
      </dgm:spPr>
      <dgm:t>
        <a:bodyPr/>
        <a:lstStyle/>
        <a:p>
          <a:r>
            <a:rPr lang="en-US" b="1" dirty="0"/>
            <a:t>Quality Assurance, Outcomes, and Evaluation Committee</a:t>
          </a:r>
          <a:r>
            <a:rPr lang="en-US" dirty="0"/>
            <a:t> </a:t>
          </a:r>
        </a:p>
      </dgm:t>
    </dgm:pt>
    <dgm:pt modelId="{9A7FA84B-4E2C-4EDA-921F-A4AEEAD5D82A}" type="parTrans" cxnId="{16789E2B-C992-4913-9763-28DDAFD56341}">
      <dgm:prSet/>
      <dgm:spPr/>
      <dgm:t>
        <a:bodyPr/>
        <a:lstStyle/>
        <a:p>
          <a:endParaRPr lang="en-US"/>
        </a:p>
      </dgm:t>
    </dgm:pt>
    <dgm:pt modelId="{960B0D2C-7B45-4253-BA78-26257D613699}" type="sibTrans" cxnId="{16789E2B-C992-4913-9763-28DDAFD56341}">
      <dgm:prSet/>
      <dgm:spPr/>
      <dgm:t>
        <a:bodyPr/>
        <a:lstStyle/>
        <a:p>
          <a:endParaRPr lang="en-US"/>
        </a:p>
      </dgm:t>
    </dgm:pt>
    <dgm:pt modelId="{25058357-F31A-4E1A-8C5C-62BEA931AC61}">
      <dgm:prSet phldrT="[Text]"/>
      <dgm:spPr>
        <a:solidFill>
          <a:schemeClr val="accent1">
            <a:lumMod val="40000"/>
            <a:lumOff val="60000"/>
            <a:alpha val="90000"/>
          </a:schemeClr>
        </a:solidFill>
        <a:ln>
          <a:solidFill>
            <a:schemeClr val="accent1">
              <a:lumMod val="40000"/>
              <a:lumOff val="60000"/>
              <a:alpha val="90000"/>
            </a:schemeClr>
          </a:solidFill>
        </a:ln>
      </dgm:spPr>
      <dgm:t>
        <a:bodyPr/>
        <a:lstStyle/>
        <a:p>
          <a:r>
            <a:rPr lang="en-US" dirty="0"/>
            <a:t>Promotes the adoption of a common system of Quality Standards statewide and the development of capacity-building, assessment, and evaluation tools, including those linked to Standards</a:t>
          </a:r>
        </a:p>
      </dgm:t>
    </dgm:pt>
    <dgm:pt modelId="{D4E9CD7B-9DEB-45AE-811F-293A223D2E4F}" type="parTrans" cxnId="{7A2CDAC5-C2EA-489A-A2FB-86A2DB54D186}">
      <dgm:prSet/>
      <dgm:spPr/>
      <dgm:t>
        <a:bodyPr/>
        <a:lstStyle/>
        <a:p>
          <a:endParaRPr lang="en-US"/>
        </a:p>
      </dgm:t>
    </dgm:pt>
    <dgm:pt modelId="{2D4D12CE-8212-4C4D-B2FB-C9DF248112BE}" type="sibTrans" cxnId="{7A2CDAC5-C2EA-489A-A2FB-86A2DB54D186}">
      <dgm:prSet/>
      <dgm:spPr/>
      <dgm:t>
        <a:bodyPr/>
        <a:lstStyle/>
        <a:p>
          <a:endParaRPr lang="en-US"/>
        </a:p>
      </dgm:t>
    </dgm:pt>
    <dgm:pt modelId="{79CEFE47-E3B3-4C57-B4D9-D15EF4ACE953}">
      <dgm:prSet phldrT="[Text]"/>
      <dgm:spPr/>
      <dgm:t>
        <a:bodyPr/>
        <a:lstStyle/>
        <a:p>
          <a:r>
            <a:rPr lang="en-US" dirty="0"/>
            <a:t>Working on planning regional meetings and policy trainings along with developing trainings for our Quality Standards</a:t>
          </a:r>
        </a:p>
      </dgm:t>
    </dgm:pt>
    <dgm:pt modelId="{2629C84D-3E05-4276-A8D8-CEFAC4A98BF4}" type="parTrans" cxnId="{1CCFC4F0-FAD1-4E78-8C5B-9EAC4C403330}">
      <dgm:prSet/>
      <dgm:spPr/>
      <dgm:t>
        <a:bodyPr/>
        <a:lstStyle/>
        <a:p>
          <a:endParaRPr lang="en-US"/>
        </a:p>
      </dgm:t>
    </dgm:pt>
    <dgm:pt modelId="{FE0BB86D-A281-4C97-BDF7-9E8237F68967}" type="sibTrans" cxnId="{1CCFC4F0-FAD1-4E78-8C5B-9EAC4C403330}">
      <dgm:prSet/>
      <dgm:spPr/>
      <dgm:t>
        <a:bodyPr/>
        <a:lstStyle/>
        <a:p>
          <a:endParaRPr lang="en-US"/>
        </a:p>
      </dgm:t>
    </dgm:pt>
    <dgm:pt modelId="{32985E18-7D31-4C63-B294-41E82B9006BC}" type="pres">
      <dgm:prSet presAssocID="{FF979023-CDC6-4BDA-B1D6-5F326191CC34}" presName="Name0" presStyleCnt="0">
        <dgm:presLayoutVars>
          <dgm:dir/>
          <dgm:animLvl val="lvl"/>
          <dgm:resizeHandles val="exact"/>
        </dgm:presLayoutVars>
      </dgm:prSet>
      <dgm:spPr/>
      <dgm:t>
        <a:bodyPr/>
        <a:lstStyle/>
        <a:p>
          <a:endParaRPr lang="en-US"/>
        </a:p>
      </dgm:t>
    </dgm:pt>
    <dgm:pt modelId="{AC6408B9-FD3B-411A-9764-2783940C77D3}" type="pres">
      <dgm:prSet presAssocID="{3E532B39-E248-49A8-9342-181B37E758E2}" presName="composite" presStyleCnt="0"/>
      <dgm:spPr/>
    </dgm:pt>
    <dgm:pt modelId="{A8BDEF36-E477-4845-BD49-B396A42A9FF5}" type="pres">
      <dgm:prSet presAssocID="{3E532B39-E248-49A8-9342-181B37E758E2}" presName="parTx" presStyleLbl="alignNode1" presStyleIdx="0" presStyleCnt="3">
        <dgm:presLayoutVars>
          <dgm:chMax val="0"/>
          <dgm:chPref val="0"/>
          <dgm:bulletEnabled val="1"/>
        </dgm:presLayoutVars>
      </dgm:prSet>
      <dgm:spPr/>
      <dgm:t>
        <a:bodyPr/>
        <a:lstStyle/>
        <a:p>
          <a:endParaRPr lang="en-US"/>
        </a:p>
      </dgm:t>
    </dgm:pt>
    <dgm:pt modelId="{ED2ABC52-ACDA-48B3-8274-EBC0C444C60A}" type="pres">
      <dgm:prSet presAssocID="{3E532B39-E248-49A8-9342-181B37E758E2}" presName="desTx" presStyleLbl="alignAccFollowNode1" presStyleIdx="0" presStyleCnt="3">
        <dgm:presLayoutVars>
          <dgm:bulletEnabled val="1"/>
        </dgm:presLayoutVars>
      </dgm:prSet>
      <dgm:spPr/>
      <dgm:t>
        <a:bodyPr/>
        <a:lstStyle/>
        <a:p>
          <a:endParaRPr lang="en-US"/>
        </a:p>
      </dgm:t>
    </dgm:pt>
    <dgm:pt modelId="{CE4871C2-1384-4BBD-9236-059A4758143F}" type="pres">
      <dgm:prSet presAssocID="{2E14A1FB-E9DC-4266-BE99-CA58E7F81D6F}" presName="space" presStyleCnt="0"/>
      <dgm:spPr/>
    </dgm:pt>
    <dgm:pt modelId="{2BE651BC-D605-48FF-8C30-3972A0AFCB86}" type="pres">
      <dgm:prSet presAssocID="{2935B3D5-835F-4591-9DC5-6E29DD38CFE0}" presName="composite" presStyleCnt="0"/>
      <dgm:spPr/>
    </dgm:pt>
    <dgm:pt modelId="{A68B3A59-2F22-4288-BB66-ABD259E12371}" type="pres">
      <dgm:prSet presAssocID="{2935B3D5-835F-4591-9DC5-6E29DD38CFE0}" presName="parTx" presStyleLbl="alignNode1" presStyleIdx="1" presStyleCnt="3">
        <dgm:presLayoutVars>
          <dgm:chMax val="0"/>
          <dgm:chPref val="0"/>
          <dgm:bulletEnabled val="1"/>
        </dgm:presLayoutVars>
      </dgm:prSet>
      <dgm:spPr/>
      <dgm:t>
        <a:bodyPr/>
        <a:lstStyle/>
        <a:p>
          <a:endParaRPr lang="en-US"/>
        </a:p>
      </dgm:t>
    </dgm:pt>
    <dgm:pt modelId="{223DDEFF-2B2A-4A92-A293-AEA663452C80}" type="pres">
      <dgm:prSet presAssocID="{2935B3D5-835F-4591-9DC5-6E29DD38CFE0}" presName="desTx" presStyleLbl="alignAccFollowNode1" presStyleIdx="1" presStyleCnt="3">
        <dgm:presLayoutVars>
          <dgm:bulletEnabled val="1"/>
        </dgm:presLayoutVars>
      </dgm:prSet>
      <dgm:spPr/>
      <dgm:t>
        <a:bodyPr/>
        <a:lstStyle/>
        <a:p>
          <a:endParaRPr lang="en-US"/>
        </a:p>
      </dgm:t>
    </dgm:pt>
    <dgm:pt modelId="{FF7B1312-6011-4C3F-9C94-86E642932BE0}" type="pres">
      <dgm:prSet presAssocID="{D88517A7-F62D-41D1-8AA8-49122105C962}" presName="space" presStyleCnt="0"/>
      <dgm:spPr/>
    </dgm:pt>
    <dgm:pt modelId="{84F22797-E055-40DC-81BC-253DE18108BC}" type="pres">
      <dgm:prSet presAssocID="{FD06F66E-1C7C-48B9-8FE4-43319A78ED19}" presName="composite" presStyleCnt="0"/>
      <dgm:spPr/>
    </dgm:pt>
    <dgm:pt modelId="{D893F37D-F095-41F2-8443-65B79F249AE0}" type="pres">
      <dgm:prSet presAssocID="{FD06F66E-1C7C-48B9-8FE4-43319A78ED19}" presName="parTx" presStyleLbl="alignNode1" presStyleIdx="2" presStyleCnt="3">
        <dgm:presLayoutVars>
          <dgm:chMax val="0"/>
          <dgm:chPref val="0"/>
          <dgm:bulletEnabled val="1"/>
        </dgm:presLayoutVars>
      </dgm:prSet>
      <dgm:spPr/>
      <dgm:t>
        <a:bodyPr/>
        <a:lstStyle/>
        <a:p>
          <a:endParaRPr lang="en-US"/>
        </a:p>
      </dgm:t>
    </dgm:pt>
    <dgm:pt modelId="{F4668E41-27BD-4081-88B7-275DF8C1EE0F}" type="pres">
      <dgm:prSet presAssocID="{FD06F66E-1C7C-48B9-8FE4-43319A78ED19}" presName="desTx" presStyleLbl="alignAccFollowNode1" presStyleIdx="2" presStyleCnt="3">
        <dgm:presLayoutVars>
          <dgm:bulletEnabled val="1"/>
        </dgm:presLayoutVars>
      </dgm:prSet>
      <dgm:spPr/>
      <dgm:t>
        <a:bodyPr/>
        <a:lstStyle/>
        <a:p>
          <a:endParaRPr lang="en-US"/>
        </a:p>
      </dgm:t>
    </dgm:pt>
  </dgm:ptLst>
  <dgm:cxnLst>
    <dgm:cxn modelId="{D85E7903-CE12-451A-87DB-5DED850FC7B2}" srcId="{FF979023-CDC6-4BDA-B1D6-5F326191CC34}" destId="{2935B3D5-835F-4591-9DC5-6E29DD38CFE0}" srcOrd="1" destOrd="0" parTransId="{EDB3996C-0237-46E4-B7DA-AD1CB04506EC}" sibTransId="{D88517A7-F62D-41D1-8AA8-49122105C962}"/>
    <dgm:cxn modelId="{B10CD278-821E-405A-AF00-25876388F139}" type="presOf" srcId="{3E532B39-E248-49A8-9342-181B37E758E2}" destId="{A8BDEF36-E477-4845-BD49-B396A42A9FF5}" srcOrd="0" destOrd="0" presId="urn:microsoft.com/office/officeart/2005/8/layout/hList1"/>
    <dgm:cxn modelId="{02B3715F-A7D9-413B-9D61-FF79C04F1EBD}" srcId="{FF979023-CDC6-4BDA-B1D6-5F326191CC34}" destId="{3E532B39-E248-49A8-9342-181B37E758E2}" srcOrd="0" destOrd="0" parTransId="{DCCA9152-21C9-4889-BB38-2CF935FD35BD}" sibTransId="{2E14A1FB-E9DC-4266-BE99-CA58E7F81D6F}"/>
    <dgm:cxn modelId="{7FD32600-94D0-4A6A-A15E-ED65BACCEB52}" type="presOf" srcId="{FF979023-CDC6-4BDA-B1D6-5F326191CC34}" destId="{32985E18-7D31-4C63-B294-41E82B9006BC}" srcOrd="0" destOrd="0" presId="urn:microsoft.com/office/officeart/2005/8/layout/hList1"/>
    <dgm:cxn modelId="{3E46A429-F5D8-4006-9CBB-AA14BA7C3E51}" srcId="{3E532B39-E248-49A8-9342-181B37E758E2}" destId="{4261617B-9CFD-484C-A7E0-E1C158591FCF}" srcOrd="0" destOrd="0" parTransId="{26970E2F-AB68-4CBB-B8AB-AEC4B2E2D3CF}" sibTransId="{6830BF10-97DC-443F-9BDA-35395DC6A8D4}"/>
    <dgm:cxn modelId="{D74CD913-DF7B-46A6-8FAF-FB893820D4DA}" type="presOf" srcId="{755BFA5C-9756-41B2-AB27-441BB503DA32}" destId="{223DDEFF-2B2A-4A92-A293-AEA663452C80}" srcOrd="0" destOrd="0" presId="urn:microsoft.com/office/officeart/2005/8/layout/hList1"/>
    <dgm:cxn modelId="{1CCFC4F0-FAD1-4E78-8C5B-9EAC4C403330}" srcId="{2935B3D5-835F-4591-9DC5-6E29DD38CFE0}" destId="{79CEFE47-E3B3-4C57-B4D9-D15EF4ACE953}" srcOrd="1" destOrd="0" parTransId="{2629C84D-3E05-4276-A8D8-CEFAC4A98BF4}" sibTransId="{FE0BB86D-A281-4C97-BDF7-9E8237F68967}"/>
    <dgm:cxn modelId="{FA62697A-8145-4AD6-8B48-49DCAA79495B}" type="presOf" srcId="{2935B3D5-835F-4591-9DC5-6E29DD38CFE0}" destId="{A68B3A59-2F22-4288-BB66-ABD259E12371}" srcOrd="0" destOrd="0" presId="urn:microsoft.com/office/officeart/2005/8/layout/hList1"/>
    <dgm:cxn modelId="{5EDA97A4-B89E-4290-9FCE-630075115014}" srcId="{2935B3D5-835F-4591-9DC5-6E29DD38CFE0}" destId="{755BFA5C-9756-41B2-AB27-441BB503DA32}" srcOrd="0" destOrd="0" parTransId="{ED1A05B7-1065-413B-A67A-6DECDB099A3D}" sibTransId="{51B5FE8C-A0B0-48DE-A6DB-618A3A29401D}"/>
    <dgm:cxn modelId="{AB726A4B-F621-4702-AA6F-D72DAD04B7A4}" type="presOf" srcId="{FD06F66E-1C7C-48B9-8FE4-43319A78ED19}" destId="{D893F37D-F095-41F2-8443-65B79F249AE0}" srcOrd="0" destOrd="0" presId="urn:microsoft.com/office/officeart/2005/8/layout/hList1"/>
    <dgm:cxn modelId="{6D09AC04-F79D-4C34-BAAA-BB0AAE71324E}" type="presOf" srcId="{4261617B-9CFD-484C-A7E0-E1C158591FCF}" destId="{ED2ABC52-ACDA-48B3-8274-EBC0C444C60A}" srcOrd="0" destOrd="0" presId="urn:microsoft.com/office/officeart/2005/8/layout/hList1"/>
    <dgm:cxn modelId="{C1C22F21-AAA8-4F60-843E-F416308FCF3D}" type="presOf" srcId="{79CEFE47-E3B3-4C57-B4D9-D15EF4ACE953}" destId="{223DDEFF-2B2A-4A92-A293-AEA663452C80}" srcOrd="0" destOrd="1" presId="urn:microsoft.com/office/officeart/2005/8/layout/hList1"/>
    <dgm:cxn modelId="{16789E2B-C992-4913-9763-28DDAFD56341}" srcId="{FF979023-CDC6-4BDA-B1D6-5F326191CC34}" destId="{FD06F66E-1C7C-48B9-8FE4-43319A78ED19}" srcOrd="2" destOrd="0" parTransId="{9A7FA84B-4E2C-4EDA-921F-A4AEEAD5D82A}" sibTransId="{960B0D2C-7B45-4253-BA78-26257D613699}"/>
    <dgm:cxn modelId="{7A2CDAC5-C2EA-489A-A2FB-86A2DB54D186}" srcId="{FD06F66E-1C7C-48B9-8FE4-43319A78ED19}" destId="{25058357-F31A-4E1A-8C5C-62BEA931AC61}" srcOrd="0" destOrd="0" parTransId="{D4E9CD7B-9DEB-45AE-811F-293A223D2E4F}" sibTransId="{2D4D12CE-8212-4C4D-B2FB-C9DF248112BE}"/>
    <dgm:cxn modelId="{94357987-132B-40AF-99FE-FAC02E0D995F}" type="presOf" srcId="{25058357-F31A-4E1A-8C5C-62BEA931AC61}" destId="{F4668E41-27BD-4081-88B7-275DF8C1EE0F}" srcOrd="0" destOrd="0" presId="urn:microsoft.com/office/officeart/2005/8/layout/hList1"/>
    <dgm:cxn modelId="{A247ABC4-5005-4634-AEE7-9AF9C44AC6CC}" type="presParOf" srcId="{32985E18-7D31-4C63-B294-41E82B9006BC}" destId="{AC6408B9-FD3B-411A-9764-2783940C77D3}" srcOrd="0" destOrd="0" presId="urn:microsoft.com/office/officeart/2005/8/layout/hList1"/>
    <dgm:cxn modelId="{085687A7-BFE9-4684-82C5-CAEF2615B365}" type="presParOf" srcId="{AC6408B9-FD3B-411A-9764-2783940C77D3}" destId="{A8BDEF36-E477-4845-BD49-B396A42A9FF5}" srcOrd="0" destOrd="0" presId="urn:microsoft.com/office/officeart/2005/8/layout/hList1"/>
    <dgm:cxn modelId="{82130F5C-C32F-46D0-8D01-E5A7F603368B}" type="presParOf" srcId="{AC6408B9-FD3B-411A-9764-2783940C77D3}" destId="{ED2ABC52-ACDA-48B3-8274-EBC0C444C60A}" srcOrd="1" destOrd="0" presId="urn:microsoft.com/office/officeart/2005/8/layout/hList1"/>
    <dgm:cxn modelId="{0EC00BCA-AC40-43E9-8FA6-F3690EC510ED}" type="presParOf" srcId="{32985E18-7D31-4C63-B294-41E82B9006BC}" destId="{CE4871C2-1384-4BBD-9236-059A4758143F}" srcOrd="1" destOrd="0" presId="urn:microsoft.com/office/officeart/2005/8/layout/hList1"/>
    <dgm:cxn modelId="{2E5DF208-92B2-4209-9A20-64E560A65F26}" type="presParOf" srcId="{32985E18-7D31-4C63-B294-41E82B9006BC}" destId="{2BE651BC-D605-48FF-8C30-3972A0AFCB86}" srcOrd="2" destOrd="0" presId="urn:microsoft.com/office/officeart/2005/8/layout/hList1"/>
    <dgm:cxn modelId="{674BA2D6-1CAB-41B7-B72B-AFC93BFF8A3E}" type="presParOf" srcId="{2BE651BC-D605-48FF-8C30-3972A0AFCB86}" destId="{A68B3A59-2F22-4288-BB66-ABD259E12371}" srcOrd="0" destOrd="0" presId="urn:microsoft.com/office/officeart/2005/8/layout/hList1"/>
    <dgm:cxn modelId="{7BE2DC56-7B40-4E3E-B7C2-A2CF74074728}" type="presParOf" srcId="{2BE651BC-D605-48FF-8C30-3972A0AFCB86}" destId="{223DDEFF-2B2A-4A92-A293-AEA663452C80}" srcOrd="1" destOrd="0" presId="urn:microsoft.com/office/officeart/2005/8/layout/hList1"/>
    <dgm:cxn modelId="{4A1F0B2C-99A1-402D-9B36-78A5BD83BEE0}" type="presParOf" srcId="{32985E18-7D31-4C63-B294-41E82B9006BC}" destId="{FF7B1312-6011-4C3F-9C94-86E642932BE0}" srcOrd="3" destOrd="0" presId="urn:microsoft.com/office/officeart/2005/8/layout/hList1"/>
    <dgm:cxn modelId="{796F0101-85B6-40A3-96C4-FAB19CF360D6}" type="presParOf" srcId="{32985E18-7D31-4C63-B294-41E82B9006BC}" destId="{84F22797-E055-40DC-81BC-253DE18108BC}" srcOrd="4" destOrd="0" presId="urn:microsoft.com/office/officeart/2005/8/layout/hList1"/>
    <dgm:cxn modelId="{A79AE8A0-48A7-477E-8B8A-7A27CA0F34F0}" type="presParOf" srcId="{84F22797-E055-40DC-81BC-253DE18108BC}" destId="{D893F37D-F095-41F2-8443-65B79F249AE0}" srcOrd="0" destOrd="0" presId="urn:microsoft.com/office/officeart/2005/8/layout/hList1"/>
    <dgm:cxn modelId="{055F59F5-0B08-4D02-8013-2E109E7A305D}" type="presParOf" srcId="{84F22797-E055-40DC-81BC-253DE18108BC}" destId="{F4668E41-27BD-4081-88B7-275DF8C1EE0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F746D-AA10-43F6-B451-0033F154C43D}"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US"/>
        </a:p>
      </dgm:t>
    </dgm:pt>
    <dgm:pt modelId="{F80B3930-3912-4942-A675-9B1FC150ECDB}">
      <dgm:prSet phldrT="[Text]"/>
      <dgm:spPr/>
      <dgm:t>
        <a:bodyPr/>
        <a:lstStyle/>
        <a:p>
          <a:r>
            <a:rPr lang="en-US" dirty="0"/>
            <a:t>Core Areas</a:t>
          </a:r>
        </a:p>
      </dgm:t>
    </dgm:pt>
    <dgm:pt modelId="{3048FA0D-E8FE-4DBB-96B9-497E4CA9CEDE}" type="parTrans" cxnId="{A87072D2-18BC-44ED-80F6-FB167454716C}">
      <dgm:prSet/>
      <dgm:spPr/>
      <dgm:t>
        <a:bodyPr/>
        <a:lstStyle/>
        <a:p>
          <a:endParaRPr lang="en-US"/>
        </a:p>
      </dgm:t>
    </dgm:pt>
    <dgm:pt modelId="{AC9BBF4B-C2D0-459F-8303-A4208AC3E63C}" type="sibTrans" cxnId="{A87072D2-18BC-44ED-80F6-FB167454716C}">
      <dgm:prSet/>
      <dgm:spPr/>
      <dgm:t>
        <a:bodyPr/>
        <a:lstStyle/>
        <a:p>
          <a:endParaRPr lang="en-US"/>
        </a:p>
      </dgm:t>
    </dgm:pt>
    <dgm:pt modelId="{C7F83564-F913-409A-82E1-52F27465A785}">
      <dgm:prSet phldrT="[Text]"/>
      <dgm:spPr/>
      <dgm:t>
        <a:bodyPr/>
        <a:lstStyle/>
        <a:p>
          <a:r>
            <a:rPr lang="en-US" dirty="0"/>
            <a:t>Guiding principle that introduces the category</a:t>
          </a:r>
        </a:p>
      </dgm:t>
    </dgm:pt>
    <dgm:pt modelId="{6B9A62CF-3B37-46DA-9CA8-68A2E2355A76}" type="parTrans" cxnId="{AE732B32-37B0-4841-AAA1-52C8E78DD96E}">
      <dgm:prSet/>
      <dgm:spPr/>
      <dgm:t>
        <a:bodyPr/>
        <a:lstStyle/>
        <a:p>
          <a:endParaRPr lang="en-US"/>
        </a:p>
      </dgm:t>
    </dgm:pt>
    <dgm:pt modelId="{FCB6C1D3-0BA5-4D8F-934A-30B4C881556E}" type="sibTrans" cxnId="{AE732B32-37B0-4841-AAA1-52C8E78DD96E}">
      <dgm:prSet/>
      <dgm:spPr/>
      <dgm:t>
        <a:bodyPr/>
        <a:lstStyle/>
        <a:p>
          <a:endParaRPr lang="en-US"/>
        </a:p>
      </dgm:t>
    </dgm:pt>
    <dgm:pt modelId="{B5FA2D79-66AC-4957-BCC5-69EA3BAB25B6}">
      <dgm:prSet phldrT="[Text]"/>
      <dgm:spPr/>
      <dgm:t>
        <a:bodyPr/>
        <a:lstStyle/>
        <a:p>
          <a:r>
            <a:rPr lang="en-US" dirty="0"/>
            <a:t>Program Standards</a:t>
          </a:r>
        </a:p>
      </dgm:t>
    </dgm:pt>
    <dgm:pt modelId="{840460EA-BE7E-4D7F-A024-8F75A7576B37}" type="parTrans" cxnId="{95507A42-ABD1-491C-9646-8A51943E99C5}">
      <dgm:prSet/>
      <dgm:spPr/>
      <dgm:t>
        <a:bodyPr/>
        <a:lstStyle/>
        <a:p>
          <a:endParaRPr lang="en-US"/>
        </a:p>
      </dgm:t>
    </dgm:pt>
    <dgm:pt modelId="{8A7C43D4-25EF-42E7-B445-1BD5284E72CA}" type="sibTrans" cxnId="{95507A42-ABD1-491C-9646-8A51943E99C5}">
      <dgm:prSet/>
      <dgm:spPr/>
      <dgm:t>
        <a:bodyPr/>
        <a:lstStyle/>
        <a:p>
          <a:endParaRPr lang="en-US"/>
        </a:p>
      </dgm:t>
    </dgm:pt>
    <dgm:pt modelId="{E1119BC1-58BD-4187-B66A-3AC9A56E44E1}">
      <dgm:prSet phldrT="[Text]"/>
      <dgm:spPr/>
      <dgm:t>
        <a:bodyPr/>
        <a:lstStyle/>
        <a:p>
          <a:r>
            <a:rPr lang="en-US" dirty="0"/>
            <a:t>Delineate the important components of each Core Area</a:t>
          </a:r>
        </a:p>
      </dgm:t>
    </dgm:pt>
    <dgm:pt modelId="{190D6273-1DC1-4E8C-B50F-CEE123A58421}" type="parTrans" cxnId="{E2526732-9C8A-44A2-9285-B38A441168D6}">
      <dgm:prSet/>
      <dgm:spPr/>
      <dgm:t>
        <a:bodyPr/>
        <a:lstStyle/>
        <a:p>
          <a:endParaRPr lang="en-US"/>
        </a:p>
      </dgm:t>
    </dgm:pt>
    <dgm:pt modelId="{32D8660D-381D-4D90-9799-FD60BAB768DE}" type="sibTrans" cxnId="{E2526732-9C8A-44A2-9285-B38A441168D6}">
      <dgm:prSet/>
      <dgm:spPr/>
      <dgm:t>
        <a:bodyPr/>
        <a:lstStyle/>
        <a:p>
          <a:endParaRPr lang="en-US"/>
        </a:p>
      </dgm:t>
    </dgm:pt>
    <dgm:pt modelId="{5671EF3D-FB64-4BDA-944B-BF82DD4B6710}">
      <dgm:prSet phldrT="[Text]"/>
      <dgm:spPr/>
      <dgm:t>
        <a:bodyPr/>
        <a:lstStyle/>
        <a:p>
          <a:r>
            <a:rPr lang="en-US" dirty="0"/>
            <a:t>Quality Indicators</a:t>
          </a:r>
        </a:p>
      </dgm:t>
    </dgm:pt>
    <dgm:pt modelId="{21DA0532-556B-448F-92E2-D6215F02F168}" type="parTrans" cxnId="{A4227B7E-0670-450A-8C57-2BEA5028DE7C}">
      <dgm:prSet/>
      <dgm:spPr/>
      <dgm:t>
        <a:bodyPr/>
        <a:lstStyle/>
        <a:p>
          <a:endParaRPr lang="en-US"/>
        </a:p>
      </dgm:t>
    </dgm:pt>
    <dgm:pt modelId="{E95CCC9E-716D-4D73-B064-AFA271553070}" type="sibTrans" cxnId="{A4227B7E-0670-450A-8C57-2BEA5028DE7C}">
      <dgm:prSet/>
      <dgm:spPr/>
      <dgm:t>
        <a:bodyPr/>
        <a:lstStyle/>
        <a:p>
          <a:endParaRPr lang="en-US"/>
        </a:p>
      </dgm:t>
    </dgm:pt>
    <dgm:pt modelId="{F7C5B6FB-BABF-4F78-85D1-FA486F29565E}">
      <dgm:prSet phldrT="[Text]"/>
      <dgm:spPr/>
      <dgm:t>
        <a:bodyPr/>
        <a:lstStyle/>
        <a:p>
          <a:r>
            <a:rPr lang="en-US" dirty="0"/>
            <a:t>Specific actions or initiatives programs can take to meet each Quality Standard and ways to measure growth for each Quality Standard</a:t>
          </a:r>
        </a:p>
      </dgm:t>
    </dgm:pt>
    <dgm:pt modelId="{20F3F3B5-C114-40F5-9B50-059FD24F939A}" type="parTrans" cxnId="{80724C84-F776-44E0-A649-83673AB5D41A}">
      <dgm:prSet/>
      <dgm:spPr/>
      <dgm:t>
        <a:bodyPr/>
        <a:lstStyle/>
        <a:p>
          <a:endParaRPr lang="en-US"/>
        </a:p>
      </dgm:t>
    </dgm:pt>
    <dgm:pt modelId="{83956FCC-8B7A-404A-AA54-FFD1CB914BAF}" type="sibTrans" cxnId="{80724C84-F776-44E0-A649-83673AB5D41A}">
      <dgm:prSet/>
      <dgm:spPr/>
      <dgm:t>
        <a:bodyPr/>
        <a:lstStyle/>
        <a:p>
          <a:endParaRPr lang="en-US"/>
        </a:p>
      </dgm:t>
    </dgm:pt>
    <dgm:pt modelId="{3B5F779F-44AF-4548-BF39-60DBD5F20CFF}" type="pres">
      <dgm:prSet presAssocID="{81FF746D-AA10-43F6-B451-0033F154C43D}" presName="Name0" presStyleCnt="0">
        <dgm:presLayoutVars>
          <dgm:chMax val="7"/>
          <dgm:dir/>
          <dgm:animLvl val="lvl"/>
          <dgm:resizeHandles val="exact"/>
        </dgm:presLayoutVars>
      </dgm:prSet>
      <dgm:spPr/>
      <dgm:t>
        <a:bodyPr/>
        <a:lstStyle/>
        <a:p>
          <a:endParaRPr lang="en-US"/>
        </a:p>
      </dgm:t>
    </dgm:pt>
    <dgm:pt modelId="{62630D2D-F0B4-42D3-9F1B-46D32E1ED855}" type="pres">
      <dgm:prSet presAssocID="{F80B3930-3912-4942-A675-9B1FC150ECDB}" presName="circle1" presStyleLbl="node1" presStyleIdx="0" presStyleCnt="3"/>
      <dgm:spPr/>
    </dgm:pt>
    <dgm:pt modelId="{25F634D6-12A3-4FCC-A55F-73B8B819D49A}" type="pres">
      <dgm:prSet presAssocID="{F80B3930-3912-4942-A675-9B1FC150ECDB}" presName="space" presStyleCnt="0"/>
      <dgm:spPr/>
    </dgm:pt>
    <dgm:pt modelId="{870917D5-04A8-4F39-837C-4F3AB881E764}" type="pres">
      <dgm:prSet presAssocID="{F80B3930-3912-4942-A675-9B1FC150ECDB}" presName="rect1" presStyleLbl="alignAcc1" presStyleIdx="0" presStyleCnt="3" custLinFactNeighborX="0" custLinFactNeighborY="3802"/>
      <dgm:spPr/>
      <dgm:t>
        <a:bodyPr/>
        <a:lstStyle/>
        <a:p>
          <a:endParaRPr lang="en-US"/>
        </a:p>
      </dgm:t>
    </dgm:pt>
    <dgm:pt modelId="{31B26921-82EA-49FB-8870-65300E8C6ED3}" type="pres">
      <dgm:prSet presAssocID="{B5FA2D79-66AC-4957-BCC5-69EA3BAB25B6}" presName="vertSpace2" presStyleLbl="node1" presStyleIdx="0" presStyleCnt="3"/>
      <dgm:spPr/>
    </dgm:pt>
    <dgm:pt modelId="{C68CE8E5-8B4B-467F-8077-9C760E4E80A0}" type="pres">
      <dgm:prSet presAssocID="{B5FA2D79-66AC-4957-BCC5-69EA3BAB25B6}" presName="circle2" presStyleLbl="node1" presStyleIdx="1" presStyleCnt="3"/>
      <dgm:spPr/>
    </dgm:pt>
    <dgm:pt modelId="{2619CCD5-2782-43B3-93D4-FDAE120AD52F}" type="pres">
      <dgm:prSet presAssocID="{B5FA2D79-66AC-4957-BCC5-69EA3BAB25B6}" presName="rect2" presStyleLbl="alignAcc1" presStyleIdx="1" presStyleCnt="3"/>
      <dgm:spPr/>
      <dgm:t>
        <a:bodyPr/>
        <a:lstStyle/>
        <a:p>
          <a:endParaRPr lang="en-US"/>
        </a:p>
      </dgm:t>
    </dgm:pt>
    <dgm:pt modelId="{FCACC1EB-F03B-452E-8A56-F896DBD63BB8}" type="pres">
      <dgm:prSet presAssocID="{5671EF3D-FB64-4BDA-944B-BF82DD4B6710}" presName="vertSpace3" presStyleLbl="node1" presStyleIdx="1" presStyleCnt="3"/>
      <dgm:spPr/>
    </dgm:pt>
    <dgm:pt modelId="{42E66D90-C524-4D64-A0BD-BC3907594E3B}" type="pres">
      <dgm:prSet presAssocID="{5671EF3D-FB64-4BDA-944B-BF82DD4B6710}" presName="circle3" presStyleLbl="node1" presStyleIdx="2" presStyleCnt="3"/>
      <dgm:spPr/>
    </dgm:pt>
    <dgm:pt modelId="{BE6AB07A-9A9E-4228-82B2-E0BB9DEE8B7C}" type="pres">
      <dgm:prSet presAssocID="{5671EF3D-FB64-4BDA-944B-BF82DD4B6710}" presName="rect3" presStyleLbl="alignAcc1" presStyleIdx="2" presStyleCnt="3"/>
      <dgm:spPr/>
      <dgm:t>
        <a:bodyPr/>
        <a:lstStyle/>
        <a:p>
          <a:endParaRPr lang="en-US"/>
        </a:p>
      </dgm:t>
    </dgm:pt>
    <dgm:pt modelId="{3DA9C9E9-0CD4-4507-828A-15B68DBD207C}" type="pres">
      <dgm:prSet presAssocID="{F80B3930-3912-4942-A675-9B1FC150ECDB}" presName="rect1ParTx" presStyleLbl="alignAcc1" presStyleIdx="2" presStyleCnt="3">
        <dgm:presLayoutVars>
          <dgm:chMax val="1"/>
          <dgm:bulletEnabled val="1"/>
        </dgm:presLayoutVars>
      </dgm:prSet>
      <dgm:spPr/>
      <dgm:t>
        <a:bodyPr/>
        <a:lstStyle/>
        <a:p>
          <a:endParaRPr lang="en-US"/>
        </a:p>
      </dgm:t>
    </dgm:pt>
    <dgm:pt modelId="{C2F1D98C-EE3D-4268-B810-3B852A6477B6}" type="pres">
      <dgm:prSet presAssocID="{F80B3930-3912-4942-A675-9B1FC150ECDB}" presName="rect1ChTx" presStyleLbl="alignAcc1" presStyleIdx="2" presStyleCnt="3">
        <dgm:presLayoutVars>
          <dgm:bulletEnabled val="1"/>
        </dgm:presLayoutVars>
      </dgm:prSet>
      <dgm:spPr/>
      <dgm:t>
        <a:bodyPr/>
        <a:lstStyle/>
        <a:p>
          <a:endParaRPr lang="en-US"/>
        </a:p>
      </dgm:t>
    </dgm:pt>
    <dgm:pt modelId="{CC228F76-0043-4A93-B31A-BA8628DE236C}" type="pres">
      <dgm:prSet presAssocID="{B5FA2D79-66AC-4957-BCC5-69EA3BAB25B6}" presName="rect2ParTx" presStyleLbl="alignAcc1" presStyleIdx="2" presStyleCnt="3">
        <dgm:presLayoutVars>
          <dgm:chMax val="1"/>
          <dgm:bulletEnabled val="1"/>
        </dgm:presLayoutVars>
      </dgm:prSet>
      <dgm:spPr/>
      <dgm:t>
        <a:bodyPr/>
        <a:lstStyle/>
        <a:p>
          <a:endParaRPr lang="en-US"/>
        </a:p>
      </dgm:t>
    </dgm:pt>
    <dgm:pt modelId="{A759FCFF-ABE0-46A6-B5AF-540EB0358B26}" type="pres">
      <dgm:prSet presAssocID="{B5FA2D79-66AC-4957-BCC5-69EA3BAB25B6}" presName="rect2ChTx" presStyleLbl="alignAcc1" presStyleIdx="2" presStyleCnt="3">
        <dgm:presLayoutVars>
          <dgm:bulletEnabled val="1"/>
        </dgm:presLayoutVars>
      </dgm:prSet>
      <dgm:spPr/>
      <dgm:t>
        <a:bodyPr/>
        <a:lstStyle/>
        <a:p>
          <a:endParaRPr lang="en-US"/>
        </a:p>
      </dgm:t>
    </dgm:pt>
    <dgm:pt modelId="{6263789E-F489-4D07-9C93-53D66C6C66B3}" type="pres">
      <dgm:prSet presAssocID="{5671EF3D-FB64-4BDA-944B-BF82DD4B6710}" presName="rect3ParTx" presStyleLbl="alignAcc1" presStyleIdx="2" presStyleCnt="3">
        <dgm:presLayoutVars>
          <dgm:chMax val="1"/>
          <dgm:bulletEnabled val="1"/>
        </dgm:presLayoutVars>
      </dgm:prSet>
      <dgm:spPr/>
      <dgm:t>
        <a:bodyPr/>
        <a:lstStyle/>
        <a:p>
          <a:endParaRPr lang="en-US"/>
        </a:p>
      </dgm:t>
    </dgm:pt>
    <dgm:pt modelId="{9B42655D-5DD1-458D-BCB7-5B36E8CEF366}" type="pres">
      <dgm:prSet presAssocID="{5671EF3D-FB64-4BDA-944B-BF82DD4B6710}" presName="rect3ChTx" presStyleLbl="alignAcc1" presStyleIdx="2" presStyleCnt="3">
        <dgm:presLayoutVars>
          <dgm:bulletEnabled val="1"/>
        </dgm:presLayoutVars>
      </dgm:prSet>
      <dgm:spPr/>
      <dgm:t>
        <a:bodyPr/>
        <a:lstStyle/>
        <a:p>
          <a:endParaRPr lang="en-US"/>
        </a:p>
      </dgm:t>
    </dgm:pt>
  </dgm:ptLst>
  <dgm:cxnLst>
    <dgm:cxn modelId="{8085FB36-62B0-4D82-BDF3-F388EC64C66A}" type="presOf" srcId="{F80B3930-3912-4942-A675-9B1FC150ECDB}" destId="{3DA9C9E9-0CD4-4507-828A-15B68DBD207C}" srcOrd="1" destOrd="0" presId="urn:microsoft.com/office/officeart/2005/8/layout/target3"/>
    <dgm:cxn modelId="{74597E94-4F7C-4C64-89AE-35F61A2C79C9}" type="presOf" srcId="{5671EF3D-FB64-4BDA-944B-BF82DD4B6710}" destId="{BE6AB07A-9A9E-4228-82B2-E0BB9DEE8B7C}" srcOrd="0" destOrd="0" presId="urn:microsoft.com/office/officeart/2005/8/layout/target3"/>
    <dgm:cxn modelId="{80724C84-F776-44E0-A649-83673AB5D41A}" srcId="{5671EF3D-FB64-4BDA-944B-BF82DD4B6710}" destId="{F7C5B6FB-BABF-4F78-85D1-FA486F29565E}" srcOrd="0" destOrd="0" parTransId="{20F3F3B5-C114-40F5-9B50-059FD24F939A}" sibTransId="{83956FCC-8B7A-404A-AA54-FFD1CB914BAF}"/>
    <dgm:cxn modelId="{1E5B57C5-F33E-4570-9DBD-B5B02AE7C6AD}" type="presOf" srcId="{E1119BC1-58BD-4187-B66A-3AC9A56E44E1}" destId="{A759FCFF-ABE0-46A6-B5AF-540EB0358B26}" srcOrd="0" destOrd="0" presId="urn:microsoft.com/office/officeart/2005/8/layout/target3"/>
    <dgm:cxn modelId="{98A3F656-2BB2-4729-B106-0A91CBF053F7}" type="presOf" srcId="{5671EF3D-FB64-4BDA-944B-BF82DD4B6710}" destId="{6263789E-F489-4D07-9C93-53D66C6C66B3}" srcOrd="1" destOrd="0" presId="urn:microsoft.com/office/officeart/2005/8/layout/target3"/>
    <dgm:cxn modelId="{AE732B32-37B0-4841-AAA1-52C8E78DD96E}" srcId="{F80B3930-3912-4942-A675-9B1FC150ECDB}" destId="{C7F83564-F913-409A-82E1-52F27465A785}" srcOrd="0" destOrd="0" parTransId="{6B9A62CF-3B37-46DA-9CA8-68A2E2355A76}" sibTransId="{FCB6C1D3-0BA5-4D8F-934A-30B4C881556E}"/>
    <dgm:cxn modelId="{B7FAABB6-2D00-46BC-9AE0-352F69F65E88}" type="presOf" srcId="{C7F83564-F913-409A-82E1-52F27465A785}" destId="{C2F1D98C-EE3D-4268-B810-3B852A6477B6}" srcOrd="0" destOrd="0" presId="urn:microsoft.com/office/officeart/2005/8/layout/target3"/>
    <dgm:cxn modelId="{95507A42-ABD1-491C-9646-8A51943E99C5}" srcId="{81FF746D-AA10-43F6-B451-0033F154C43D}" destId="{B5FA2D79-66AC-4957-BCC5-69EA3BAB25B6}" srcOrd="1" destOrd="0" parTransId="{840460EA-BE7E-4D7F-A024-8F75A7576B37}" sibTransId="{8A7C43D4-25EF-42E7-B445-1BD5284E72CA}"/>
    <dgm:cxn modelId="{EBF2A20F-8BF0-4595-BD53-6AD571AA8198}" type="presOf" srcId="{81FF746D-AA10-43F6-B451-0033F154C43D}" destId="{3B5F779F-44AF-4548-BF39-60DBD5F20CFF}" srcOrd="0" destOrd="0" presId="urn:microsoft.com/office/officeart/2005/8/layout/target3"/>
    <dgm:cxn modelId="{A87072D2-18BC-44ED-80F6-FB167454716C}" srcId="{81FF746D-AA10-43F6-B451-0033F154C43D}" destId="{F80B3930-3912-4942-A675-9B1FC150ECDB}" srcOrd="0" destOrd="0" parTransId="{3048FA0D-E8FE-4DBB-96B9-497E4CA9CEDE}" sibTransId="{AC9BBF4B-C2D0-459F-8303-A4208AC3E63C}"/>
    <dgm:cxn modelId="{D37051EB-64D5-4C93-AD95-BDDAB317BB00}" type="presOf" srcId="{B5FA2D79-66AC-4957-BCC5-69EA3BAB25B6}" destId="{CC228F76-0043-4A93-B31A-BA8628DE236C}" srcOrd="1" destOrd="0" presId="urn:microsoft.com/office/officeart/2005/8/layout/target3"/>
    <dgm:cxn modelId="{A4227B7E-0670-450A-8C57-2BEA5028DE7C}" srcId="{81FF746D-AA10-43F6-B451-0033F154C43D}" destId="{5671EF3D-FB64-4BDA-944B-BF82DD4B6710}" srcOrd="2" destOrd="0" parTransId="{21DA0532-556B-448F-92E2-D6215F02F168}" sibTransId="{E95CCC9E-716D-4D73-B064-AFA271553070}"/>
    <dgm:cxn modelId="{F9AFC65C-9199-4195-9812-35D08ED05137}" type="presOf" srcId="{F80B3930-3912-4942-A675-9B1FC150ECDB}" destId="{870917D5-04A8-4F39-837C-4F3AB881E764}" srcOrd="0" destOrd="0" presId="urn:microsoft.com/office/officeart/2005/8/layout/target3"/>
    <dgm:cxn modelId="{632F5E8F-B25E-4A8E-B4F1-953EF2D3CFA3}" type="presOf" srcId="{B5FA2D79-66AC-4957-BCC5-69EA3BAB25B6}" destId="{2619CCD5-2782-43B3-93D4-FDAE120AD52F}" srcOrd="0" destOrd="0" presId="urn:microsoft.com/office/officeart/2005/8/layout/target3"/>
    <dgm:cxn modelId="{D4315C86-4441-4971-AA92-81454A97F66F}" type="presOf" srcId="{F7C5B6FB-BABF-4F78-85D1-FA486F29565E}" destId="{9B42655D-5DD1-458D-BCB7-5B36E8CEF366}" srcOrd="0" destOrd="0" presId="urn:microsoft.com/office/officeart/2005/8/layout/target3"/>
    <dgm:cxn modelId="{E2526732-9C8A-44A2-9285-B38A441168D6}" srcId="{B5FA2D79-66AC-4957-BCC5-69EA3BAB25B6}" destId="{E1119BC1-58BD-4187-B66A-3AC9A56E44E1}" srcOrd="0" destOrd="0" parTransId="{190D6273-1DC1-4E8C-B50F-CEE123A58421}" sibTransId="{32D8660D-381D-4D90-9799-FD60BAB768DE}"/>
    <dgm:cxn modelId="{AD24B376-8F1D-45DC-8B9B-43F6156D662D}" type="presParOf" srcId="{3B5F779F-44AF-4548-BF39-60DBD5F20CFF}" destId="{62630D2D-F0B4-42D3-9F1B-46D32E1ED855}" srcOrd="0" destOrd="0" presId="urn:microsoft.com/office/officeart/2005/8/layout/target3"/>
    <dgm:cxn modelId="{B20DFF56-F429-4332-B96A-F8E89D5E5787}" type="presParOf" srcId="{3B5F779F-44AF-4548-BF39-60DBD5F20CFF}" destId="{25F634D6-12A3-4FCC-A55F-73B8B819D49A}" srcOrd="1" destOrd="0" presId="urn:microsoft.com/office/officeart/2005/8/layout/target3"/>
    <dgm:cxn modelId="{669652C0-18A8-4D3C-94C8-E120C524B05F}" type="presParOf" srcId="{3B5F779F-44AF-4548-BF39-60DBD5F20CFF}" destId="{870917D5-04A8-4F39-837C-4F3AB881E764}" srcOrd="2" destOrd="0" presId="urn:microsoft.com/office/officeart/2005/8/layout/target3"/>
    <dgm:cxn modelId="{4283E97E-8F67-48AC-920C-B6AEB27EF167}" type="presParOf" srcId="{3B5F779F-44AF-4548-BF39-60DBD5F20CFF}" destId="{31B26921-82EA-49FB-8870-65300E8C6ED3}" srcOrd="3" destOrd="0" presId="urn:microsoft.com/office/officeart/2005/8/layout/target3"/>
    <dgm:cxn modelId="{7470D465-EAB6-48AA-807F-9338595A7069}" type="presParOf" srcId="{3B5F779F-44AF-4548-BF39-60DBD5F20CFF}" destId="{C68CE8E5-8B4B-467F-8077-9C760E4E80A0}" srcOrd="4" destOrd="0" presId="urn:microsoft.com/office/officeart/2005/8/layout/target3"/>
    <dgm:cxn modelId="{937A2930-90B8-495F-B497-1987B499ADD8}" type="presParOf" srcId="{3B5F779F-44AF-4548-BF39-60DBD5F20CFF}" destId="{2619CCD5-2782-43B3-93D4-FDAE120AD52F}" srcOrd="5" destOrd="0" presId="urn:microsoft.com/office/officeart/2005/8/layout/target3"/>
    <dgm:cxn modelId="{D05541EA-647C-4149-AE1C-966DB9CB1A49}" type="presParOf" srcId="{3B5F779F-44AF-4548-BF39-60DBD5F20CFF}" destId="{FCACC1EB-F03B-452E-8A56-F896DBD63BB8}" srcOrd="6" destOrd="0" presId="urn:microsoft.com/office/officeart/2005/8/layout/target3"/>
    <dgm:cxn modelId="{F993BC86-CD92-4171-B251-0DC3E04C0BEF}" type="presParOf" srcId="{3B5F779F-44AF-4548-BF39-60DBD5F20CFF}" destId="{42E66D90-C524-4D64-A0BD-BC3907594E3B}" srcOrd="7" destOrd="0" presId="urn:microsoft.com/office/officeart/2005/8/layout/target3"/>
    <dgm:cxn modelId="{5CFCCB2B-18E5-4F55-8595-32E87AAB439D}" type="presParOf" srcId="{3B5F779F-44AF-4548-BF39-60DBD5F20CFF}" destId="{BE6AB07A-9A9E-4228-82B2-E0BB9DEE8B7C}" srcOrd="8" destOrd="0" presId="urn:microsoft.com/office/officeart/2005/8/layout/target3"/>
    <dgm:cxn modelId="{E4D953D0-7EBC-4AEF-8E1E-D60E2CA33750}" type="presParOf" srcId="{3B5F779F-44AF-4548-BF39-60DBD5F20CFF}" destId="{3DA9C9E9-0CD4-4507-828A-15B68DBD207C}" srcOrd="9" destOrd="0" presId="urn:microsoft.com/office/officeart/2005/8/layout/target3"/>
    <dgm:cxn modelId="{4ADD6292-6D04-4ED0-BF05-D44B4DE36A25}" type="presParOf" srcId="{3B5F779F-44AF-4548-BF39-60DBD5F20CFF}" destId="{C2F1D98C-EE3D-4268-B810-3B852A6477B6}" srcOrd="10" destOrd="0" presId="urn:microsoft.com/office/officeart/2005/8/layout/target3"/>
    <dgm:cxn modelId="{92FED4BA-5A5D-4592-855B-18499FF4C76D}" type="presParOf" srcId="{3B5F779F-44AF-4548-BF39-60DBD5F20CFF}" destId="{CC228F76-0043-4A93-B31A-BA8628DE236C}" srcOrd="11" destOrd="0" presId="urn:microsoft.com/office/officeart/2005/8/layout/target3"/>
    <dgm:cxn modelId="{757AC904-CADE-44B2-90F6-EE8277CF9949}" type="presParOf" srcId="{3B5F779F-44AF-4548-BF39-60DBD5F20CFF}" destId="{A759FCFF-ABE0-46A6-B5AF-540EB0358B26}" srcOrd="12" destOrd="0" presId="urn:microsoft.com/office/officeart/2005/8/layout/target3"/>
    <dgm:cxn modelId="{060B2B19-AF43-4CA7-A4CC-21EB6E9C6B57}" type="presParOf" srcId="{3B5F779F-44AF-4548-BF39-60DBD5F20CFF}" destId="{6263789E-F489-4D07-9C93-53D66C6C66B3}" srcOrd="13" destOrd="0" presId="urn:microsoft.com/office/officeart/2005/8/layout/target3"/>
    <dgm:cxn modelId="{A76955C8-15A8-4734-B072-BB3FE95123C7}" type="presParOf" srcId="{3B5F779F-44AF-4548-BF39-60DBD5F20CFF}" destId="{9B42655D-5DD1-458D-BCB7-5B36E8CEF366}"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A19A6-6B51-4B30-AB6D-6009FE13FE32}" type="doc">
      <dgm:prSet loTypeId="urn:microsoft.com/office/officeart/2008/layout/PictureStrips" loCatId="picture" qsTypeId="urn:microsoft.com/office/officeart/2005/8/quickstyle/simple1" qsCatId="simple" csTypeId="urn:microsoft.com/office/officeart/2005/8/colors/accent3_1" csCatId="accent3" phldr="1"/>
      <dgm:spPr/>
      <dgm:t>
        <a:bodyPr/>
        <a:lstStyle/>
        <a:p>
          <a:endParaRPr lang="en-US"/>
        </a:p>
      </dgm:t>
    </dgm:pt>
    <dgm:pt modelId="{5C6ADE3F-C572-48BC-B0A5-0716A3A975E4}">
      <dgm:prSet phldrT="[Text]"/>
      <dgm:spPr/>
      <dgm:t>
        <a:bodyPr/>
        <a:lstStyle/>
        <a:p>
          <a:r>
            <a:rPr lang="en-US" dirty="0"/>
            <a:t>Indoor and Outdoor Environments</a:t>
          </a:r>
        </a:p>
      </dgm:t>
    </dgm:pt>
    <dgm:pt modelId="{E61A4138-0A6C-4F61-BDBC-21903FCAB576}" type="parTrans" cxnId="{450EE797-7A4A-4E2E-ADBE-0E8FF17AFC09}">
      <dgm:prSet/>
      <dgm:spPr/>
      <dgm:t>
        <a:bodyPr/>
        <a:lstStyle/>
        <a:p>
          <a:endParaRPr lang="en-US"/>
        </a:p>
      </dgm:t>
    </dgm:pt>
    <dgm:pt modelId="{A5EF101E-BBA1-45F7-A4C8-0246986B2764}" type="sibTrans" cxnId="{450EE797-7A4A-4E2E-ADBE-0E8FF17AFC09}">
      <dgm:prSet/>
      <dgm:spPr/>
      <dgm:t>
        <a:bodyPr/>
        <a:lstStyle/>
        <a:p>
          <a:endParaRPr lang="en-US"/>
        </a:p>
      </dgm:t>
    </dgm:pt>
    <dgm:pt modelId="{5746913E-0A82-41C5-8D43-6E679C6A44ED}">
      <dgm:prSet phldrT="[Text]"/>
      <dgm:spPr/>
      <dgm:t>
        <a:bodyPr/>
        <a:lstStyle/>
        <a:p>
          <a:r>
            <a:rPr lang="en-US" dirty="0"/>
            <a:t>Safety, Health, and Nutrition</a:t>
          </a:r>
        </a:p>
      </dgm:t>
    </dgm:pt>
    <dgm:pt modelId="{89366550-E0CE-4F74-8450-9734EFA7C93F}" type="parTrans" cxnId="{6BF00330-CD0A-4728-8E8B-286028670A4A}">
      <dgm:prSet/>
      <dgm:spPr/>
      <dgm:t>
        <a:bodyPr/>
        <a:lstStyle/>
        <a:p>
          <a:endParaRPr lang="en-US"/>
        </a:p>
      </dgm:t>
    </dgm:pt>
    <dgm:pt modelId="{DF134BCC-C2AE-412E-B06B-463FF34EE673}" type="sibTrans" cxnId="{6BF00330-CD0A-4728-8E8B-286028670A4A}">
      <dgm:prSet/>
      <dgm:spPr/>
      <dgm:t>
        <a:bodyPr/>
        <a:lstStyle/>
        <a:p>
          <a:endParaRPr lang="en-US"/>
        </a:p>
      </dgm:t>
    </dgm:pt>
    <dgm:pt modelId="{5AEDD75C-C2EB-414F-9A09-24E6C43A3A24}">
      <dgm:prSet phldrT="[Text]"/>
      <dgm:spPr/>
      <dgm:t>
        <a:bodyPr/>
        <a:lstStyle/>
        <a:p>
          <a:r>
            <a:rPr lang="en-US" dirty="0"/>
            <a:t>Administration</a:t>
          </a:r>
        </a:p>
      </dgm:t>
    </dgm:pt>
    <dgm:pt modelId="{9348C283-695E-44EA-945A-8F5CBD54E93D}" type="parTrans" cxnId="{9390E71E-F6B1-4ACD-BB5D-9208982A7D98}">
      <dgm:prSet/>
      <dgm:spPr/>
      <dgm:t>
        <a:bodyPr/>
        <a:lstStyle/>
        <a:p>
          <a:endParaRPr lang="en-US"/>
        </a:p>
      </dgm:t>
    </dgm:pt>
    <dgm:pt modelId="{514EA816-24A3-4243-BF89-E8A71C8548E4}" type="sibTrans" cxnId="{9390E71E-F6B1-4ACD-BB5D-9208982A7D98}">
      <dgm:prSet/>
      <dgm:spPr/>
      <dgm:t>
        <a:bodyPr/>
        <a:lstStyle/>
        <a:p>
          <a:endParaRPr lang="en-US"/>
        </a:p>
      </dgm:t>
    </dgm:pt>
    <dgm:pt modelId="{AF98F6EF-49E2-40BA-A0B1-F775ECE49187}">
      <dgm:prSet phldrT="[Text]"/>
      <dgm:spPr/>
      <dgm:t>
        <a:bodyPr/>
        <a:lstStyle/>
        <a:p>
          <a:r>
            <a:rPr lang="en-US" dirty="0"/>
            <a:t>Partnerships with Schools</a:t>
          </a:r>
        </a:p>
      </dgm:t>
    </dgm:pt>
    <dgm:pt modelId="{8E4C1614-AEAF-4A8A-8795-BF749F61ECD0}" type="parTrans" cxnId="{06AFA240-929A-458A-B425-8EAC6429BB94}">
      <dgm:prSet/>
      <dgm:spPr/>
      <dgm:t>
        <a:bodyPr/>
        <a:lstStyle/>
        <a:p>
          <a:endParaRPr lang="en-US"/>
        </a:p>
      </dgm:t>
    </dgm:pt>
    <dgm:pt modelId="{9C6FE198-D870-4B3F-B05A-7C1D870AC1F7}" type="sibTrans" cxnId="{06AFA240-929A-458A-B425-8EAC6429BB94}">
      <dgm:prSet/>
      <dgm:spPr/>
      <dgm:t>
        <a:bodyPr/>
        <a:lstStyle/>
        <a:p>
          <a:endParaRPr lang="en-US"/>
        </a:p>
      </dgm:t>
    </dgm:pt>
    <dgm:pt modelId="{DF484313-20F4-4569-852B-08DCCAFD9514}">
      <dgm:prSet phldrT="[Text]"/>
      <dgm:spPr/>
      <dgm:t>
        <a:bodyPr/>
        <a:lstStyle/>
        <a:p>
          <a:r>
            <a:rPr lang="en-US" dirty="0"/>
            <a:t>Professional Development and Qualifications</a:t>
          </a:r>
        </a:p>
      </dgm:t>
    </dgm:pt>
    <dgm:pt modelId="{82200357-D7FD-4FAE-B67D-D6D877CEEA49}" type="parTrans" cxnId="{010B7F1E-002F-4648-A862-ABCA55B23299}">
      <dgm:prSet/>
      <dgm:spPr/>
      <dgm:t>
        <a:bodyPr/>
        <a:lstStyle/>
        <a:p>
          <a:endParaRPr lang="en-US"/>
        </a:p>
      </dgm:t>
    </dgm:pt>
    <dgm:pt modelId="{0CA3475B-FA15-445C-9708-A0FFA106B359}" type="sibTrans" cxnId="{010B7F1E-002F-4648-A862-ABCA55B23299}">
      <dgm:prSet/>
      <dgm:spPr/>
      <dgm:t>
        <a:bodyPr/>
        <a:lstStyle/>
        <a:p>
          <a:endParaRPr lang="en-US"/>
        </a:p>
      </dgm:t>
    </dgm:pt>
    <dgm:pt modelId="{407FD184-F680-4B81-9B9A-F1D1334C9A69}">
      <dgm:prSet phldrT="[Text]"/>
      <dgm:spPr/>
      <dgm:t>
        <a:bodyPr/>
        <a:lstStyle/>
        <a:p>
          <a:r>
            <a:rPr lang="en-US" dirty="0"/>
            <a:t>Family and Community Partnerships</a:t>
          </a:r>
        </a:p>
      </dgm:t>
    </dgm:pt>
    <dgm:pt modelId="{14185A04-D90D-412A-8FF1-B31022CF5770}" type="parTrans" cxnId="{2E7F30FF-1411-42C9-8CC5-C2F68BB5B9CE}">
      <dgm:prSet/>
      <dgm:spPr/>
      <dgm:t>
        <a:bodyPr/>
        <a:lstStyle/>
        <a:p>
          <a:endParaRPr lang="en-US"/>
        </a:p>
      </dgm:t>
    </dgm:pt>
    <dgm:pt modelId="{909E2232-A5E7-4902-8CA6-498FA0E67C31}" type="sibTrans" cxnId="{2E7F30FF-1411-42C9-8CC5-C2F68BB5B9CE}">
      <dgm:prSet/>
      <dgm:spPr/>
      <dgm:t>
        <a:bodyPr/>
        <a:lstStyle/>
        <a:p>
          <a:endParaRPr lang="en-US"/>
        </a:p>
      </dgm:t>
    </dgm:pt>
    <dgm:pt modelId="{900B1CF9-152A-49D2-9753-981346CE532E}">
      <dgm:prSet phldrT="[Text]"/>
      <dgm:spPr/>
      <dgm:t>
        <a:bodyPr/>
        <a:lstStyle/>
        <a:p>
          <a:r>
            <a:rPr lang="en-US" dirty="0"/>
            <a:t>Youth Development, Programming, and Activities</a:t>
          </a:r>
        </a:p>
      </dgm:t>
    </dgm:pt>
    <dgm:pt modelId="{0E4B5A79-9599-4911-A655-6947B67B4FB0}" type="parTrans" cxnId="{CC71B654-6A7A-44F4-BCB9-43F458141114}">
      <dgm:prSet/>
      <dgm:spPr/>
      <dgm:t>
        <a:bodyPr/>
        <a:lstStyle/>
        <a:p>
          <a:endParaRPr lang="en-US"/>
        </a:p>
      </dgm:t>
    </dgm:pt>
    <dgm:pt modelId="{2FD29717-CBC1-449F-A64F-D993F81942AD}" type="sibTrans" cxnId="{CC71B654-6A7A-44F4-BCB9-43F458141114}">
      <dgm:prSet/>
      <dgm:spPr/>
      <dgm:t>
        <a:bodyPr/>
        <a:lstStyle/>
        <a:p>
          <a:endParaRPr lang="en-US"/>
        </a:p>
      </dgm:t>
    </dgm:pt>
    <dgm:pt modelId="{3900F279-A66E-449C-A8F0-52882FACA623}" type="pres">
      <dgm:prSet presAssocID="{114A19A6-6B51-4B30-AB6D-6009FE13FE32}" presName="Name0" presStyleCnt="0">
        <dgm:presLayoutVars>
          <dgm:dir/>
          <dgm:resizeHandles val="exact"/>
        </dgm:presLayoutVars>
      </dgm:prSet>
      <dgm:spPr/>
      <dgm:t>
        <a:bodyPr/>
        <a:lstStyle/>
        <a:p>
          <a:endParaRPr lang="en-US"/>
        </a:p>
      </dgm:t>
    </dgm:pt>
    <dgm:pt modelId="{41D1FF6A-04E1-4267-BC1A-CF7C2EFD6513}" type="pres">
      <dgm:prSet presAssocID="{5C6ADE3F-C572-48BC-B0A5-0716A3A975E4}" presName="composite" presStyleCnt="0"/>
      <dgm:spPr/>
    </dgm:pt>
    <dgm:pt modelId="{6B9C634D-18DE-44E1-AE4B-328C2959E5C0}" type="pres">
      <dgm:prSet presAssocID="{5C6ADE3F-C572-48BC-B0A5-0716A3A975E4}" presName="rect1" presStyleLbl="trAlignAcc1" presStyleIdx="0" presStyleCnt="7">
        <dgm:presLayoutVars>
          <dgm:bulletEnabled val="1"/>
        </dgm:presLayoutVars>
      </dgm:prSet>
      <dgm:spPr/>
      <dgm:t>
        <a:bodyPr/>
        <a:lstStyle/>
        <a:p>
          <a:endParaRPr lang="en-US"/>
        </a:p>
      </dgm:t>
    </dgm:pt>
    <dgm:pt modelId="{A3A1A9D9-C647-43AB-8396-D1738FFBBFC1}" type="pres">
      <dgm:prSet presAssocID="{5C6ADE3F-C572-48BC-B0A5-0716A3A975E4}" presName="rect2"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pt>
    <dgm:pt modelId="{5A08F99E-2511-462D-A987-BE5EA72CAAEB}" type="pres">
      <dgm:prSet presAssocID="{A5EF101E-BBA1-45F7-A4C8-0246986B2764}" presName="sibTrans" presStyleCnt="0"/>
      <dgm:spPr/>
    </dgm:pt>
    <dgm:pt modelId="{4B9E4A4E-E4D9-4921-95BB-0EF6C3D45CB5}" type="pres">
      <dgm:prSet presAssocID="{5746913E-0A82-41C5-8D43-6E679C6A44ED}" presName="composite" presStyleCnt="0"/>
      <dgm:spPr/>
    </dgm:pt>
    <dgm:pt modelId="{CDFCBE6F-5FCC-4FA3-8441-DCC6E9A1246B}" type="pres">
      <dgm:prSet presAssocID="{5746913E-0A82-41C5-8D43-6E679C6A44ED}" presName="rect1" presStyleLbl="trAlignAcc1" presStyleIdx="1" presStyleCnt="7">
        <dgm:presLayoutVars>
          <dgm:bulletEnabled val="1"/>
        </dgm:presLayoutVars>
      </dgm:prSet>
      <dgm:spPr/>
      <dgm:t>
        <a:bodyPr/>
        <a:lstStyle/>
        <a:p>
          <a:endParaRPr lang="en-US"/>
        </a:p>
      </dgm:t>
    </dgm:pt>
    <dgm:pt modelId="{C8E855C2-0E6A-47EE-AD23-0D44F6642C4D}" type="pres">
      <dgm:prSet presAssocID="{5746913E-0A82-41C5-8D43-6E679C6A44ED}" presName="rect2"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dgm:spPr>
    </dgm:pt>
    <dgm:pt modelId="{DA217F78-D580-4F8F-9601-361B4D3C8676}" type="pres">
      <dgm:prSet presAssocID="{DF134BCC-C2AE-412E-B06B-463FF34EE673}" presName="sibTrans" presStyleCnt="0"/>
      <dgm:spPr/>
    </dgm:pt>
    <dgm:pt modelId="{0790C682-04DA-456B-9E09-72F7A2334961}" type="pres">
      <dgm:prSet presAssocID="{5AEDD75C-C2EB-414F-9A09-24E6C43A3A24}" presName="composite" presStyleCnt="0"/>
      <dgm:spPr/>
    </dgm:pt>
    <dgm:pt modelId="{15F5A6C2-8585-4407-A86C-2C89ECDA9B6E}" type="pres">
      <dgm:prSet presAssocID="{5AEDD75C-C2EB-414F-9A09-24E6C43A3A24}" presName="rect1" presStyleLbl="trAlignAcc1" presStyleIdx="2" presStyleCnt="7">
        <dgm:presLayoutVars>
          <dgm:bulletEnabled val="1"/>
        </dgm:presLayoutVars>
      </dgm:prSet>
      <dgm:spPr/>
      <dgm:t>
        <a:bodyPr/>
        <a:lstStyle/>
        <a:p>
          <a:endParaRPr lang="en-US"/>
        </a:p>
      </dgm:t>
    </dgm:pt>
    <dgm:pt modelId="{94656348-9054-44A1-BB6C-44281BBBBF44}" type="pres">
      <dgm:prSet presAssocID="{5AEDD75C-C2EB-414F-9A09-24E6C43A3A24}" presName="rect2"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 modelId="{B367C435-6899-434D-8257-6D3CF1056495}" type="pres">
      <dgm:prSet presAssocID="{514EA816-24A3-4243-BF89-E8A71C8548E4}" presName="sibTrans" presStyleCnt="0"/>
      <dgm:spPr/>
    </dgm:pt>
    <dgm:pt modelId="{CFC29FBB-1CDC-496D-8E1B-467562253E9B}" type="pres">
      <dgm:prSet presAssocID="{DF484313-20F4-4569-852B-08DCCAFD9514}" presName="composite" presStyleCnt="0"/>
      <dgm:spPr/>
    </dgm:pt>
    <dgm:pt modelId="{73D11C2A-B109-4BBA-8AB0-2B25CFC17B95}" type="pres">
      <dgm:prSet presAssocID="{DF484313-20F4-4569-852B-08DCCAFD9514}" presName="rect1" presStyleLbl="trAlignAcc1" presStyleIdx="3" presStyleCnt="7">
        <dgm:presLayoutVars>
          <dgm:bulletEnabled val="1"/>
        </dgm:presLayoutVars>
      </dgm:prSet>
      <dgm:spPr/>
      <dgm:t>
        <a:bodyPr/>
        <a:lstStyle/>
        <a:p>
          <a:endParaRPr lang="en-US"/>
        </a:p>
      </dgm:t>
    </dgm:pt>
    <dgm:pt modelId="{5C933387-D97A-4098-B0F0-59625D385571}" type="pres">
      <dgm:prSet presAssocID="{DF484313-20F4-4569-852B-08DCCAFD9514}" presName="rect2"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2C6EE1D9-786C-4300-9C1C-0A6C2824AAF9}" type="pres">
      <dgm:prSet presAssocID="{0CA3475B-FA15-445C-9708-A0FFA106B359}" presName="sibTrans" presStyleCnt="0"/>
      <dgm:spPr/>
    </dgm:pt>
    <dgm:pt modelId="{EB532CA4-E0FB-49BF-B2B9-B5A8B2A042CC}" type="pres">
      <dgm:prSet presAssocID="{407FD184-F680-4B81-9B9A-F1D1334C9A69}" presName="composite" presStyleCnt="0"/>
      <dgm:spPr/>
    </dgm:pt>
    <dgm:pt modelId="{485547B8-E9E2-488F-93F7-A99904F8DD54}" type="pres">
      <dgm:prSet presAssocID="{407FD184-F680-4B81-9B9A-F1D1334C9A69}" presName="rect1" presStyleLbl="trAlignAcc1" presStyleIdx="4" presStyleCnt="7">
        <dgm:presLayoutVars>
          <dgm:bulletEnabled val="1"/>
        </dgm:presLayoutVars>
      </dgm:prSet>
      <dgm:spPr/>
      <dgm:t>
        <a:bodyPr/>
        <a:lstStyle/>
        <a:p>
          <a:endParaRPr lang="en-US"/>
        </a:p>
      </dgm:t>
    </dgm:pt>
    <dgm:pt modelId="{1012A908-BFE9-4096-811B-794C825BCF44}" type="pres">
      <dgm:prSet presAssocID="{407FD184-F680-4B81-9B9A-F1D1334C9A69}" presName="rect2"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dgm:spPr>
    </dgm:pt>
    <dgm:pt modelId="{1665C18E-CBF2-4C3B-9316-72E08BABF704}" type="pres">
      <dgm:prSet presAssocID="{909E2232-A5E7-4902-8CA6-498FA0E67C31}" presName="sibTrans" presStyleCnt="0"/>
      <dgm:spPr/>
    </dgm:pt>
    <dgm:pt modelId="{F0589FFD-E651-417E-A5A4-40C63CC66177}" type="pres">
      <dgm:prSet presAssocID="{900B1CF9-152A-49D2-9753-981346CE532E}" presName="composite" presStyleCnt="0"/>
      <dgm:spPr/>
    </dgm:pt>
    <dgm:pt modelId="{4DC48759-08DB-412B-BBCE-CFD19409F848}" type="pres">
      <dgm:prSet presAssocID="{900B1CF9-152A-49D2-9753-981346CE532E}" presName="rect1" presStyleLbl="trAlignAcc1" presStyleIdx="5" presStyleCnt="7">
        <dgm:presLayoutVars>
          <dgm:bulletEnabled val="1"/>
        </dgm:presLayoutVars>
      </dgm:prSet>
      <dgm:spPr/>
      <dgm:t>
        <a:bodyPr/>
        <a:lstStyle/>
        <a:p>
          <a:endParaRPr lang="en-US"/>
        </a:p>
      </dgm:t>
    </dgm:pt>
    <dgm:pt modelId="{831A47B9-21EC-4DC0-88A0-A9E863A911BB}" type="pres">
      <dgm:prSet presAssocID="{900B1CF9-152A-49D2-9753-981346CE532E}" presName="rect2"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dgm:spPr>
    </dgm:pt>
    <dgm:pt modelId="{7CF50A49-764C-4265-ADC8-EFCB3B393A53}" type="pres">
      <dgm:prSet presAssocID="{2FD29717-CBC1-449F-A64F-D993F81942AD}" presName="sibTrans" presStyleCnt="0"/>
      <dgm:spPr/>
    </dgm:pt>
    <dgm:pt modelId="{B18B3D22-8CEE-464A-B204-E169C6DB1D37}" type="pres">
      <dgm:prSet presAssocID="{AF98F6EF-49E2-40BA-A0B1-F775ECE49187}" presName="composite" presStyleCnt="0"/>
      <dgm:spPr/>
    </dgm:pt>
    <dgm:pt modelId="{B2220E39-53FA-4B5B-BCFB-D9C074C0C861}" type="pres">
      <dgm:prSet presAssocID="{AF98F6EF-49E2-40BA-A0B1-F775ECE49187}" presName="rect1" presStyleLbl="trAlignAcc1" presStyleIdx="6" presStyleCnt="7">
        <dgm:presLayoutVars>
          <dgm:bulletEnabled val="1"/>
        </dgm:presLayoutVars>
      </dgm:prSet>
      <dgm:spPr/>
      <dgm:t>
        <a:bodyPr/>
        <a:lstStyle/>
        <a:p>
          <a:endParaRPr lang="en-US"/>
        </a:p>
      </dgm:t>
    </dgm:pt>
    <dgm:pt modelId="{4BF20E85-D87E-4693-BD32-F50461DB3716}" type="pres">
      <dgm:prSet presAssocID="{AF98F6EF-49E2-40BA-A0B1-F775ECE49187}" presName="rect2"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Lst>
  <dgm:cxnLst>
    <dgm:cxn modelId="{9390E71E-F6B1-4ACD-BB5D-9208982A7D98}" srcId="{114A19A6-6B51-4B30-AB6D-6009FE13FE32}" destId="{5AEDD75C-C2EB-414F-9A09-24E6C43A3A24}" srcOrd="2" destOrd="0" parTransId="{9348C283-695E-44EA-945A-8F5CBD54E93D}" sibTransId="{514EA816-24A3-4243-BF89-E8A71C8548E4}"/>
    <dgm:cxn modelId="{D32133C5-A86F-464B-8BA6-D4DE0ED364B1}" type="presOf" srcId="{900B1CF9-152A-49D2-9753-981346CE532E}" destId="{4DC48759-08DB-412B-BBCE-CFD19409F848}" srcOrd="0" destOrd="0" presId="urn:microsoft.com/office/officeart/2008/layout/PictureStrips"/>
    <dgm:cxn modelId="{CC71B654-6A7A-44F4-BCB9-43F458141114}" srcId="{114A19A6-6B51-4B30-AB6D-6009FE13FE32}" destId="{900B1CF9-152A-49D2-9753-981346CE532E}" srcOrd="5" destOrd="0" parTransId="{0E4B5A79-9599-4911-A655-6947B67B4FB0}" sibTransId="{2FD29717-CBC1-449F-A64F-D993F81942AD}"/>
    <dgm:cxn modelId="{06AFA240-929A-458A-B425-8EAC6429BB94}" srcId="{114A19A6-6B51-4B30-AB6D-6009FE13FE32}" destId="{AF98F6EF-49E2-40BA-A0B1-F775ECE49187}" srcOrd="6" destOrd="0" parTransId="{8E4C1614-AEAF-4A8A-8795-BF749F61ECD0}" sibTransId="{9C6FE198-D870-4B3F-B05A-7C1D870AC1F7}"/>
    <dgm:cxn modelId="{7009CAED-250E-4229-9E56-A40DBE746D85}" type="presOf" srcId="{AF98F6EF-49E2-40BA-A0B1-F775ECE49187}" destId="{B2220E39-53FA-4B5B-BCFB-D9C074C0C861}" srcOrd="0" destOrd="0" presId="urn:microsoft.com/office/officeart/2008/layout/PictureStrips"/>
    <dgm:cxn modelId="{450EE797-7A4A-4E2E-ADBE-0E8FF17AFC09}" srcId="{114A19A6-6B51-4B30-AB6D-6009FE13FE32}" destId="{5C6ADE3F-C572-48BC-B0A5-0716A3A975E4}" srcOrd="0" destOrd="0" parTransId="{E61A4138-0A6C-4F61-BDBC-21903FCAB576}" sibTransId="{A5EF101E-BBA1-45F7-A4C8-0246986B2764}"/>
    <dgm:cxn modelId="{6BF00330-CD0A-4728-8E8B-286028670A4A}" srcId="{114A19A6-6B51-4B30-AB6D-6009FE13FE32}" destId="{5746913E-0A82-41C5-8D43-6E679C6A44ED}" srcOrd="1" destOrd="0" parTransId="{89366550-E0CE-4F74-8450-9734EFA7C93F}" sibTransId="{DF134BCC-C2AE-412E-B06B-463FF34EE673}"/>
    <dgm:cxn modelId="{91A6F0B1-5B22-4C1B-9C3A-4F78E78F9795}" type="presOf" srcId="{5746913E-0A82-41C5-8D43-6E679C6A44ED}" destId="{CDFCBE6F-5FCC-4FA3-8441-DCC6E9A1246B}" srcOrd="0" destOrd="0" presId="urn:microsoft.com/office/officeart/2008/layout/PictureStrips"/>
    <dgm:cxn modelId="{545E767B-E0BD-41A9-B461-FA4225B3EE13}" type="presOf" srcId="{5C6ADE3F-C572-48BC-B0A5-0716A3A975E4}" destId="{6B9C634D-18DE-44E1-AE4B-328C2959E5C0}" srcOrd="0" destOrd="0" presId="urn:microsoft.com/office/officeart/2008/layout/PictureStrips"/>
    <dgm:cxn modelId="{707820CA-884A-4EE3-A102-B0B799F0D916}" type="presOf" srcId="{DF484313-20F4-4569-852B-08DCCAFD9514}" destId="{73D11C2A-B109-4BBA-8AB0-2B25CFC17B95}" srcOrd="0" destOrd="0" presId="urn:microsoft.com/office/officeart/2008/layout/PictureStrips"/>
    <dgm:cxn modelId="{9571B811-1AF0-4670-9FA8-BFC69A7D8DCC}" type="presOf" srcId="{114A19A6-6B51-4B30-AB6D-6009FE13FE32}" destId="{3900F279-A66E-449C-A8F0-52882FACA623}" srcOrd="0" destOrd="0" presId="urn:microsoft.com/office/officeart/2008/layout/PictureStrips"/>
    <dgm:cxn modelId="{010B7F1E-002F-4648-A862-ABCA55B23299}" srcId="{114A19A6-6B51-4B30-AB6D-6009FE13FE32}" destId="{DF484313-20F4-4569-852B-08DCCAFD9514}" srcOrd="3" destOrd="0" parTransId="{82200357-D7FD-4FAE-B67D-D6D877CEEA49}" sibTransId="{0CA3475B-FA15-445C-9708-A0FFA106B359}"/>
    <dgm:cxn modelId="{01C7734A-4382-44F5-A548-1FB43EED7283}" type="presOf" srcId="{407FD184-F680-4B81-9B9A-F1D1334C9A69}" destId="{485547B8-E9E2-488F-93F7-A99904F8DD54}" srcOrd="0" destOrd="0" presId="urn:microsoft.com/office/officeart/2008/layout/PictureStrips"/>
    <dgm:cxn modelId="{2E7F30FF-1411-42C9-8CC5-C2F68BB5B9CE}" srcId="{114A19A6-6B51-4B30-AB6D-6009FE13FE32}" destId="{407FD184-F680-4B81-9B9A-F1D1334C9A69}" srcOrd="4" destOrd="0" parTransId="{14185A04-D90D-412A-8FF1-B31022CF5770}" sibTransId="{909E2232-A5E7-4902-8CA6-498FA0E67C31}"/>
    <dgm:cxn modelId="{E359C6B2-B69E-4F73-83B3-CE122CE615A3}" type="presOf" srcId="{5AEDD75C-C2EB-414F-9A09-24E6C43A3A24}" destId="{15F5A6C2-8585-4407-A86C-2C89ECDA9B6E}" srcOrd="0" destOrd="0" presId="urn:microsoft.com/office/officeart/2008/layout/PictureStrips"/>
    <dgm:cxn modelId="{0CC6157A-933B-4748-AEB3-AC9B88992034}" type="presParOf" srcId="{3900F279-A66E-449C-A8F0-52882FACA623}" destId="{41D1FF6A-04E1-4267-BC1A-CF7C2EFD6513}" srcOrd="0" destOrd="0" presId="urn:microsoft.com/office/officeart/2008/layout/PictureStrips"/>
    <dgm:cxn modelId="{AA89056C-569A-46F4-9DD9-75B70890920A}" type="presParOf" srcId="{41D1FF6A-04E1-4267-BC1A-CF7C2EFD6513}" destId="{6B9C634D-18DE-44E1-AE4B-328C2959E5C0}" srcOrd="0" destOrd="0" presId="urn:microsoft.com/office/officeart/2008/layout/PictureStrips"/>
    <dgm:cxn modelId="{B8597757-6D3A-4E27-BA2B-7109C697C333}" type="presParOf" srcId="{41D1FF6A-04E1-4267-BC1A-CF7C2EFD6513}" destId="{A3A1A9D9-C647-43AB-8396-D1738FFBBFC1}" srcOrd="1" destOrd="0" presId="urn:microsoft.com/office/officeart/2008/layout/PictureStrips"/>
    <dgm:cxn modelId="{2D07377E-103F-45FD-9DC6-180F8F619280}" type="presParOf" srcId="{3900F279-A66E-449C-A8F0-52882FACA623}" destId="{5A08F99E-2511-462D-A987-BE5EA72CAAEB}" srcOrd="1" destOrd="0" presId="urn:microsoft.com/office/officeart/2008/layout/PictureStrips"/>
    <dgm:cxn modelId="{5F2BDFE6-6B9A-4C85-9B42-754C294FCFC4}" type="presParOf" srcId="{3900F279-A66E-449C-A8F0-52882FACA623}" destId="{4B9E4A4E-E4D9-4921-95BB-0EF6C3D45CB5}" srcOrd="2" destOrd="0" presId="urn:microsoft.com/office/officeart/2008/layout/PictureStrips"/>
    <dgm:cxn modelId="{DD383A10-5C38-4CD6-BEC2-759AA697F068}" type="presParOf" srcId="{4B9E4A4E-E4D9-4921-95BB-0EF6C3D45CB5}" destId="{CDFCBE6F-5FCC-4FA3-8441-DCC6E9A1246B}" srcOrd="0" destOrd="0" presId="urn:microsoft.com/office/officeart/2008/layout/PictureStrips"/>
    <dgm:cxn modelId="{6F84F3C5-2639-41CD-AB9F-6E7330A5006F}" type="presParOf" srcId="{4B9E4A4E-E4D9-4921-95BB-0EF6C3D45CB5}" destId="{C8E855C2-0E6A-47EE-AD23-0D44F6642C4D}" srcOrd="1" destOrd="0" presId="urn:microsoft.com/office/officeart/2008/layout/PictureStrips"/>
    <dgm:cxn modelId="{BDE3A125-47BC-486A-817F-8B2FA499DA3D}" type="presParOf" srcId="{3900F279-A66E-449C-A8F0-52882FACA623}" destId="{DA217F78-D580-4F8F-9601-361B4D3C8676}" srcOrd="3" destOrd="0" presId="urn:microsoft.com/office/officeart/2008/layout/PictureStrips"/>
    <dgm:cxn modelId="{2E067F64-B7B4-4177-9334-8D03A9A8A5F0}" type="presParOf" srcId="{3900F279-A66E-449C-A8F0-52882FACA623}" destId="{0790C682-04DA-456B-9E09-72F7A2334961}" srcOrd="4" destOrd="0" presId="urn:microsoft.com/office/officeart/2008/layout/PictureStrips"/>
    <dgm:cxn modelId="{FDB25495-600C-4083-B4AA-2BE42DE2B0EB}" type="presParOf" srcId="{0790C682-04DA-456B-9E09-72F7A2334961}" destId="{15F5A6C2-8585-4407-A86C-2C89ECDA9B6E}" srcOrd="0" destOrd="0" presId="urn:microsoft.com/office/officeart/2008/layout/PictureStrips"/>
    <dgm:cxn modelId="{F1E9B4F4-067E-4CE7-959F-832B0F483656}" type="presParOf" srcId="{0790C682-04DA-456B-9E09-72F7A2334961}" destId="{94656348-9054-44A1-BB6C-44281BBBBF44}" srcOrd="1" destOrd="0" presId="urn:microsoft.com/office/officeart/2008/layout/PictureStrips"/>
    <dgm:cxn modelId="{E7C76370-DB60-4A5B-AE6A-4982CBA89DE7}" type="presParOf" srcId="{3900F279-A66E-449C-A8F0-52882FACA623}" destId="{B367C435-6899-434D-8257-6D3CF1056495}" srcOrd="5" destOrd="0" presId="urn:microsoft.com/office/officeart/2008/layout/PictureStrips"/>
    <dgm:cxn modelId="{CA258368-2A91-4367-9362-4A90148C9F88}" type="presParOf" srcId="{3900F279-A66E-449C-A8F0-52882FACA623}" destId="{CFC29FBB-1CDC-496D-8E1B-467562253E9B}" srcOrd="6" destOrd="0" presId="urn:microsoft.com/office/officeart/2008/layout/PictureStrips"/>
    <dgm:cxn modelId="{84E9C4E6-15D2-4DA7-A9DE-DA0578A3AF5B}" type="presParOf" srcId="{CFC29FBB-1CDC-496D-8E1B-467562253E9B}" destId="{73D11C2A-B109-4BBA-8AB0-2B25CFC17B95}" srcOrd="0" destOrd="0" presId="urn:microsoft.com/office/officeart/2008/layout/PictureStrips"/>
    <dgm:cxn modelId="{0A66A4EE-D763-4059-9F76-93BECB021708}" type="presParOf" srcId="{CFC29FBB-1CDC-496D-8E1B-467562253E9B}" destId="{5C933387-D97A-4098-B0F0-59625D385571}" srcOrd="1" destOrd="0" presId="urn:microsoft.com/office/officeart/2008/layout/PictureStrips"/>
    <dgm:cxn modelId="{4E770270-04A3-49A2-9038-48AE0F932B1E}" type="presParOf" srcId="{3900F279-A66E-449C-A8F0-52882FACA623}" destId="{2C6EE1D9-786C-4300-9C1C-0A6C2824AAF9}" srcOrd="7" destOrd="0" presId="urn:microsoft.com/office/officeart/2008/layout/PictureStrips"/>
    <dgm:cxn modelId="{BE8AF665-3BDE-40E1-869D-2B512784F7A6}" type="presParOf" srcId="{3900F279-A66E-449C-A8F0-52882FACA623}" destId="{EB532CA4-E0FB-49BF-B2B9-B5A8B2A042CC}" srcOrd="8" destOrd="0" presId="urn:microsoft.com/office/officeart/2008/layout/PictureStrips"/>
    <dgm:cxn modelId="{DF0A21EE-F854-4F68-A026-AE1789B630A3}" type="presParOf" srcId="{EB532CA4-E0FB-49BF-B2B9-B5A8B2A042CC}" destId="{485547B8-E9E2-488F-93F7-A99904F8DD54}" srcOrd="0" destOrd="0" presId="urn:microsoft.com/office/officeart/2008/layout/PictureStrips"/>
    <dgm:cxn modelId="{DF2E591F-A06C-4380-A3C3-865FDECCEECD}" type="presParOf" srcId="{EB532CA4-E0FB-49BF-B2B9-B5A8B2A042CC}" destId="{1012A908-BFE9-4096-811B-794C825BCF44}" srcOrd="1" destOrd="0" presId="urn:microsoft.com/office/officeart/2008/layout/PictureStrips"/>
    <dgm:cxn modelId="{5D03B12C-5CC2-4B61-9902-560C093EEC31}" type="presParOf" srcId="{3900F279-A66E-449C-A8F0-52882FACA623}" destId="{1665C18E-CBF2-4C3B-9316-72E08BABF704}" srcOrd="9" destOrd="0" presId="urn:microsoft.com/office/officeart/2008/layout/PictureStrips"/>
    <dgm:cxn modelId="{66BEEC93-4469-4B0A-AFAF-589C733917C1}" type="presParOf" srcId="{3900F279-A66E-449C-A8F0-52882FACA623}" destId="{F0589FFD-E651-417E-A5A4-40C63CC66177}" srcOrd="10" destOrd="0" presId="urn:microsoft.com/office/officeart/2008/layout/PictureStrips"/>
    <dgm:cxn modelId="{E0D48301-6B00-4DB6-B7E0-55381BD0609B}" type="presParOf" srcId="{F0589FFD-E651-417E-A5A4-40C63CC66177}" destId="{4DC48759-08DB-412B-BBCE-CFD19409F848}" srcOrd="0" destOrd="0" presId="urn:microsoft.com/office/officeart/2008/layout/PictureStrips"/>
    <dgm:cxn modelId="{18D4325F-D1BA-44FC-BF9C-86060F462597}" type="presParOf" srcId="{F0589FFD-E651-417E-A5A4-40C63CC66177}" destId="{831A47B9-21EC-4DC0-88A0-A9E863A911BB}" srcOrd="1" destOrd="0" presId="urn:microsoft.com/office/officeart/2008/layout/PictureStrips"/>
    <dgm:cxn modelId="{545AACCB-FA9B-4B9E-B808-8BC431BEBEF8}" type="presParOf" srcId="{3900F279-A66E-449C-A8F0-52882FACA623}" destId="{7CF50A49-764C-4265-ADC8-EFCB3B393A53}" srcOrd="11" destOrd="0" presId="urn:microsoft.com/office/officeart/2008/layout/PictureStrips"/>
    <dgm:cxn modelId="{5E97D972-4623-4418-BBC5-077D5E6561FA}" type="presParOf" srcId="{3900F279-A66E-449C-A8F0-52882FACA623}" destId="{B18B3D22-8CEE-464A-B204-E169C6DB1D37}" srcOrd="12" destOrd="0" presId="urn:microsoft.com/office/officeart/2008/layout/PictureStrips"/>
    <dgm:cxn modelId="{6948E967-7DF9-4B2C-8F25-04B7782BFDD3}" type="presParOf" srcId="{B18B3D22-8CEE-464A-B204-E169C6DB1D37}" destId="{B2220E39-53FA-4B5B-BCFB-D9C074C0C861}" srcOrd="0" destOrd="0" presId="urn:microsoft.com/office/officeart/2008/layout/PictureStrips"/>
    <dgm:cxn modelId="{9ED9B7D4-DAD6-4C97-B2A3-3B03E9C06908}" type="presParOf" srcId="{B18B3D22-8CEE-464A-B204-E169C6DB1D37}" destId="{4BF20E85-D87E-4693-BD32-F50461DB3716}" srcOrd="1" destOrd="0" presId="urn:microsoft.com/office/officeart/2008/layout/PictureStrips"/>
  </dgm:cxnLst>
  <dgm:bg/>
  <dgm:whole>
    <a:ln w="28575">
      <a:solidFill>
        <a:schemeClr val="accent3">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DEF36-E477-4845-BD49-B396A42A9FF5}">
      <dsp:nvSpPr>
        <dsp:cNvPr id="0" name=""/>
        <dsp:cNvSpPr/>
      </dsp:nvSpPr>
      <dsp:spPr>
        <a:xfrm>
          <a:off x="2547" y="343964"/>
          <a:ext cx="2484239" cy="824742"/>
        </a:xfrm>
        <a:prstGeom prst="rect">
          <a:avLst/>
        </a:prstGeom>
        <a:solidFill>
          <a:schemeClr val="tx2">
            <a:lumMod val="60000"/>
            <a:lumOff val="40000"/>
          </a:schemeClr>
        </a:solidFill>
        <a:ln w="1905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Policy and Advocacy Committee</a:t>
          </a:r>
          <a:r>
            <a:rPr lang="en-US" sz="1800" kern="1200" dirty="0"/>
            <a:t> </a:t>
          </a:r>
        </a:p>
      </dsp:txBody>
      <dsp:txXfrm>
        <a:off x="2547" y="343964"/>
        <a:ext cx="2484239" cy="824742"/>
      </dsp:txXfrm>
    </dsp:sp>
    <dsp:sp modelId="{ED2ABC52-ACDA-48B3-8274-EBC0C444C60A}">
      <dsp:nvSpPr>
        <dsp:cNvPr id="0" name=""/>
        <dsp:cNvSpPr/>
      </dsp:nvSpPr>
      <dsp:spPr>
        <a:xfrm>
          <a:off x="2547" y="1168707"/>
          <a:ext cx="2484239" cy="2983128"/>
        </a:xfrm>
        <a:prstGeom prst="rect">
          <a:avLst/>
        </a:prstGeom>
        <a:solidFill>
          <a:schemeClr val="tx2">
            <a:lumMod val="20000"/>
            <a:lumOff val="80000"/>
            <a:alpha val="90000"/>
          </a:schemeClr>
        </a:solidFill>
        <a:ln w="1905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Provides a forum for ACT Now’s public and private partners to develop and pursue a shared policy agenda to increase the quality and availability of afterschool programs</a:t>
          </a:r>
        </a:p>
      </dsp:txBody>
      <dsp:txXfrm>
        <a:off x="2547" y="1168707"/>
        <a:ext cx="2484239" cy="2983128"/>
      </dsp:txXfrm>
    </dsp:sp>
    <dsp:sp modelId="{A68B3A59-2F22-4288-BB66-ABD259E12371}">
      <dsp:nvSpPr>
        <dsp:cNvPr id="0" name=""/>
        <dsp:cNvSpPr/>
      </dsp:nvSpPr>
      <dsp:spPr>
        <a:xfrm>
          <a:off x="2834580" y="343964"/>
          <a:ext cx="2484239" cy="82474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Professional Development Committee</a:t>
          </a:r>
          <a:r>
            <a:rPr lang="en-US" sz="1800" kern="1200" dirty="0"/>
            <a:t> </a:t>
          </a:r>
        </a:p>
      </dsp:txBody>
      <dsp:txXfrm>
        <a:off x="2834580" y="343964"/>
        <a:ext cx="2484239" cy="824742"/>
      </dsp:txXfrm>
    </dsp:sp>
    <dsp:sp modelId="{223DDEFF-2B2A-4A92-A293-AEA663452C80}">
      <dsp:nvSpPr>
        <dsp:cNvPr id="0" name=""/>
        <dsp:cNvSpPr/>
      </dsp:nvSpPr>
      <dsp:spPr>
        <a:xfrm>
          <a:off x="2834580" y="1168707"/>
          <a:ext cx="2484239" cy="2983128"/>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Facilitates information sharing and resource coordination to identify and meet the needs of the afterschool field</a:t>
          </a:r>
        </a:p>
        <a:p>
          <a:pPr marL="171450" lvl="1" indent="-171450" algn="l" defTabSz="800100">
            <a:lnSpc>
              <a:spcPct val="90000"/>
            </a:lnSpc>
            <a:spcBef>
              <a:spcPct val="0"/>
            </a:spcBef>
            <a:spcAft>
              <a:spcPct val="15000"/>
            </a:spcAft>
            <a:buChar char="••"/>
          </a:pPr>
          <a:r>
            <a:rPr lang="en-US" sz="1800" kern="1200" dirty="0"/>
            <a:t>Working on planning regional meetings and policy trainings along with developing trainings for our Quality Standards</a:t>
          </a:r>
        </a:p>
      </dsp:txBody>
      <dsp:txXfrm>
        <a:off x="2834580" y="1168707"/>
        <a:ext cx="2484239" cy="2983128"/>
      </dsp:txXfrm>
    </dsp:sp>
    <dsp:sp modelId="{D893F37D-F095-41F2-8443-65B79F249AE0}">
      <dsp:nvSpPr>
        <dsp:cNvPr id="0" name=""/>
        <dsp:cNvSpPr/>
      </dsp:nvSpPr>
      <dsp:spPr>
        <a:xfrm>
          <a:off x="5666612" y="343964"/>
          <a:ext cx="2484239" cy="824742"/>
        </a:xfrm>
        <a:prstGeom prst="rect">
          <a:avLst/>
        </a:prstGeom>
        <a:solidFill>
          <a:schemeClr val="accent1">
            <a:lumMod val="75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a:t>Quality Assurance, Outcomes, and Evaluation Committee</a:t>
          </a:r>
          <a:r>
            <a:rPr lang="en-US" sz="1800" kern="1200" dirty="0"/>
            <a:t> </a:t>
          </a:r>
        </a:p>
      </dsp:txBody>
      <dsp:txXfrm>
        <a:off x="5666612" y="343964"/>
        <a:ext cx="2484239" cy="824742"/>
      </dsp:txXfrm>
    </dsp:sp>
    <dsp:sp modelId="{F4668E41-27BD-4081-88B7-275DF8C1EE0F}">
      <dsp:nvSpPr>
        <dsp:cNvPr id="0" name=""/>
        <dsp:cNvSpPr/>
      </dsp:nvSpPr>
      <dsp:spPr>
        <a:xfrm>
          <a:off x="5666612" y="1168707"/>
          <a:ext cx="2484239" cy="2983128"/>
        </a:xfrm>
        <a:prstGeom prst="rect">
          <a:avLst/>
        </a:prstGeom>
        <a:solidFill>
          <a:schemeClr val="accent1">
            <a:lumMod val="40000"/>
            <a:lumOff val="60000"/>
            <a:alpha val="90000"/>
          </a:schemeClr>
        </a:solidFill>
        <a:ln w="19050" cap="flat" cmpd="sng" algn="ctr">
          <a:solidFill>
            <a:schemeClr val="accent1">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Promotes the adoption of a common system of Quality Standards statewide and the development of capacity-building, assessment, and evaluation tools, including those linked to Standards</a:t>
          </a:r>
        </a:p>
      </dsp:txBody>
      <dsp:txXfrm>
        <a:off x="5666612" y="1168707"/>
        <a:ext cx="2484239" cy="2983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30D2D-F0B4-42D3-9F1B-46D32E1ED855}">
      <dsp:nvSpPr>
        <dsp:cNvPr id="0" name=""/>
        <dsp:cNvSpPr/>
      </dsp:nvSpPr>
      <dsp:spPr>
        <a:xfrm>
          <a:off x="0" y="0"/>
          <a:ext cx="4724399" cy="4724399"/>
        </a:xfrm>
        <a:prstGeom prst="pie">
          <a:avLst>
            <a:gd name="adj1" fmla="val 54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917D5-04A8-4F39-837C-4F3AB881E764}">
      <dsp:nvSpPr>
        <dsp:cNvPr id="0" name=""/>
        <dsp:cNvSpPr/>
      </dsp:nvSpPr>
      <dsp:spPr>
        <a:xfrm>
          <a:off x="2362199" y="0"/>
          <a:ext cx="5715000" cy="4724399"/>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t>Core Areas</a:t>
          </a:r>
        </a:p>
      </dsp:txBody>
      <dsp:txXfrm>
        <a:off x="2362199" y="0"/>
        <a:ext cx="2857500" cy="1417323"/>
      </dsp:txXfrm>
    </dsp:sp>
    <dsp:sp modelId="{C68CE8E5-8B4B-467F-8077-9C760E4E80A0}">
      <dsp:nvSpPr>
        <dsp:cNvPr id="0" name=""/>
        <dsp:cNvSpPr/>
      </dsp:nvSpPr>
      <dsp:spPr>
        <a:xfrm>
          <a:off x="826771" y="1417323"/>
          <a:ext cx="3070856" cy="3070856"/>
        </a:xfrm>
        <a:prstGeom prst="pie">
          <a:avLst>
            <a:gd name="adj1" fmla="val 5400000"/>
            <a:gd name="adj2" fmla="val 162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9CCD5-2782-43B3-93D4-FDAE120AD52F}">
      <dsp:nvSpPr>
        <dsp:cNvPr id="0" name=""/>
        <dsp:cNvSpPr/>
      </dsp:nvSpPr>
      <dsp:spPr>
        <a:xfrm>
          <a:off x="2362199" y="1417323"/>
          <a:ext cx="5715000" cy="3070856"/>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t>Program Standards</a:t>
          </a:r>
        </a:p>
      </dsp:txBody>
      <dsp:txXfrm>
        <a:off x="2362199" y="1417323"/>
        <a:ext cx="2857500" cy="1417318"/>
      </dsp:txXfrm>
    </dsp:sp>
    <dsp:sp modelId="{42E66D90-C524-4D64-A0BD-BC3907594E3B}">
      <dsp:nvSpPr>
        <dsp:cNvPr id="0" name=""/>
        <dsp:cNvSpPr/>
      </dsp:nvSpPr>
      <dsp:spPr>
        <a:xfrm>
          <a:off x="1653540" y="2834641"/>
          <a:ext cx="1417318" cy="1417318"/>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AB07A-9A9E-4228-82B2-E0BB9DEE8B7C}">
      <dsp:nvSpPr>
        <dsp:cNvPr id="0" name=""/>
        <dsp:cNvSpPr/>
      </dsp:nvSpPr>
      <dsp:spPr>
        <a:xfrm>
          <a:off x="2362199" y="2834641"/>
          <a:ext cx="5715000" cy="1417318"/>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a:t>Quality Indicators</a:t>
          </a:r>
        </a:p>
      </dsp:txBody>
      <dsp:txXfrm>
        <a:off x="2362199" y="2834641"/>
        <a:ext cx="2857500" cy="1417318"/>
      </dsp:txXfrm>
    </dsp:sp>
    <dsp:sp modelId="{C2F1D98C-EE3D-4268-B810-3B852A6477B6}">
      <dsp:nvSpPr>
        <dsp:cNvPr id="0" name=""/>
        <dsp:cNvSpPr/>
      </dsp:nvSpPr>
      <dsp:spPr>
        <a:xfrm>
          <a:off x="5219700" y="0"/>
          <a:ext cx="2857500" cy="1417323"/>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Guiding principle that introduces the category</a:t>
          </a:r>
        </a:p>
      </dsp:txBody>
      <dsp:txXfrm>
        <a:off x="5219700" y="0"/>
        <a:ext cx="2857500" cy="1417323"/>
      </dsp:txXfrm>
    </dsp:sp>
    <dsp:sp modelId="{A759FCFF-ABE0-46A6-B5AF-540EB0358B26}">
      <dsp:nvSpPr>
        <dsp:cNvPr id="0" name=""/>
        <dsp:cNvSpPr/>
      </dsp:nvSpPr>
      <dsp:spPr>
        <a:xfrm>
          <a:off x="5219700" y="1417323"/>
          <a:ext cx="2857500" cy="141731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Delineate the important components of each Core Area</a:t>
          </a:r>
        </a:p>
      </dsp:txBody>
      <dsp:txXfrm>
        <a:off x="5219700" y="1417323"/>
        <a:ext cx="2857500" cy="1417318"/>
      </dsp:txXfrm>
    </dsp:sp>
    <dsp:sp modelId="{9B42655D-5DD1-458D-BCB7-5B36E8CEF366}">
      <dsp:nvSpPr>
        <dsp:cNvPr id="0" name=""/>
        <dsp:cNvSpPr/>
      </dsp:nvSpPr>
      <dsp:spPr>
        <a:xfrm>
          <a:off x="5219700" y="2834641"/>
          <a:ext cx="2857500" cy="1417318"/>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Specific actions or initiatives programs can take to meet each Quality Standard and ways to measure growth for each Quality Standard</a:t>
          </a:r>
        </a:p>
      </dsp:txBody>
      <dsp:txXfrm>
        <a:off x="5219700" y="2834641"/>
        <a:ext cx="2857500" cy="1417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C634D-18DE-44E1-AE4B-328C2959E5C0}">
      <dsp:nvSpPr>
        <dsp:cNvPr id="0" name=""/>
        <dsp:cNvSpPr/>
      </dsp:nvSpPr>
      <dsp:spPr>
        <a:xfrm>
          <a:off x="918532" y="272551"/>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Indoor and Outdoor Environments</a:t>
          </a:r>
        </a:p>
      </dsp:txBody>
      <dsp:txXfrm>
        <a:off x="918532" y="272551"/>
        <a:ext cx="3097672" cy="968022"/>
      </dsp:txXfrm>
    </dsp:sp>
    <dsp:sp modelId="{A3A1A9D9-C647-43AB-8396-D1738FFBBFC1}">
      <dsp:nvSpPr>
        <dsp:cNvPr id="0" name=""/>
        <dsp:cNvSpPr/>
      </dsp:nvSpPr>
      <dsp:spPr>
        <a:xfrm>
          <a:off x="789462" y="132726"/>
          <a:ext cx="677615" cy="10164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CBE6F-5FCC-4FA3-8441-DCC6E9A1246B}">
      <dsp:nvSpPr>
        <dsp:cNvPr id="0" name=""/>
        <dsp:cNvSpPr/>
      </dsp:nvSpPr>
      <dsp:spPr>
        <a:xfrm>
          <a:off x="4342464" y="272551"/>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Safety, Health, and Nutrition</a:t>
          </a:r>
        </a:p>
      </dsp:txBody>
      <dsp:txXfrm>
        <a:off x="4342464" y="272551"/>
        <a:ext cx="3097672" cy="968022"/>
      </dsp:txXfrm>
    </dsp:sp>
    <dsp:sp modelId="{C8E855C2-0E6A-47EE-AD23-0D44F6642C4D}">
      <dsp:nvSpPr>
        <dsp:cNvPr id="0" name=""/>
        <dsp:cNvSpPr/>
      </dsp:nvSpPr>
      <dsp:spPr>
        <a:xfrm>
          <a:off x="4213394" y="132726"/>
          <a:ext cx="677615" cy="101642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5A6C2-8585-4407-A86C-2C89ECDA9B6E}">
      <dsp:nvSpPr>
        <dsp:cNvPr id="0" name=""/>
        <dsp:cNvSpPr/>
      </dsp:nvSpPr>
      <dsp:spPr>
        <a:xfrm>
          <a:off x="918532" y="1491184"/>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Administration</a:t>
          </a:r>
        </a:p>
      </dsp:txBody>
      <dsp:txXfrm>
        <a:off x="918532" y="1491184"/>
        <a:ext cx="3097672" cy="968022"/>
      </dsp:txXfrm>
    </dsp:sp>
    <dsp:sp modelId="{94656348-9054-44A1-BB6C-44281BBBBF44}">
      <dsp:nvSpPr>
        <dsp:cNvPr id="0" name=""/>
        <dsp:cNvSpPr/>
      </dsp:nvSpPr>
      <dsp:spPr>
        <a:xfrm>
          <a:off x="789462" y="1351359"/>
          <a:ext cx="677615" cy="101642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11C2A-B109-4BBA-8AB0-2B25CFC17B95}">
      <dsp:nvSpPr>
        <dsp:cNvPr id="0" name=""/>
        <dsp:cNvSpPr/>
      </dsp:nvSpPr>
      <dsp:spPr>
        <a:xfrm>
          <a:off x="4342464" y="1491184"/>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Professional Development and Qualifications</a:t>
          </a:r>
        </a:p>
      </dsp:txBody>
      <dsp:txXfrm>
        <a:off x="4342464" y="1491184"/>
        <a:ext cx="3097672" cy="968022"/>
      </dsp:txXfrm>
    </dsp:sp>
    <dsp:sp modelId="{5C933387-D97A-4098-B0F0-59625D385571}">
      <dsp:nvSpPr>
        <dsp:cNvPr id="0" name=""/>
        <dsp:cNvSpPr/>
      </dsp:nvSpPr>
      <dsp:spPr>
        <a:xfrm>
          <a:off x="4213394" y="1351359"/>
          <a:ext cx="677615" cy="101642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5547B8-E9E2-488F-93F7-A99904F8DD54}">
      <dsp:nvSpPr>
        <dsp:cNvPr id="0" name=""/>
        <dsp:cNvSpPr/>
      </dsp:nvSpPr>
      <dsp:spPr>
        <a:xfrm>
          <a:off x="918532" y="2709817"/>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Family and Community Partnerships</a:t>
          </a:r>
        </a:p>
      </dsp:txBody>
      <dsp:txXfrm>
        <a:off x="918532" y="2709817"/>
        <a:ext cx="3097672" cy="968022"/>
      </dsp:txXfrm>
    </dsp:sp>
    <dsp:sp modelId="{1012A908-BFE9-4096-811B-794C825BCF44}">
      <dsp:nvSpPr>
        <dsp:cNvPr id="0" name=""/>
        <dsp:cNvSpPr/>
      </dsp:nvSpPr>
      <dsp:spPr>
        <a:xfrm>
          <a:off x="789462" y="2569992"/>
          <a:ext cx="677615" cy="101642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48759-08DB-412B-BBCE-CFD19409F848}">
      <dsp:nvSpPr>
        <dsp:cNvPr id="0" name=""/>
        <dsp:cNvSpPr/>
      </dsp:nvSpPr>
      <dsp:spPr>
        <a:xfrm>
          <a:off x="4342464" y="2709817"/>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Youth Development, Programming, and Activities</a:t>
          </a:r>
        </a:p>
      </dsp:txBody>
      <dsp:txXfrm>
        <a:off x="4342464" y="2709817"/>
        <a:ext cx="3097672" cy="968022"/>
      </dsp:txXfrm>
    </dsp:sp>
    <dsp:sp modelId="{831A47B9-21EC-4DC0-88A0-A9E863A911BB}">
      <dsp:nvSpPr>
        <dsp:cNvPr id="0" name=""/>
        <dsp:cNvSpPr/>
      </dsp:nvSpPr>
      <dsp:spPr>
        <a:xfrm>
          <a:off x="4213394" y="2569992"/>
          <a:ext cx="677615" cy="101642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20E39-53FA-4B5B-BCFB-D9C074C0C861}">
      <dsp:nvSpPr>
        <dsp:cNvPr id="0" name=""/>
        <dsp:cNvSpPr/>
      </dsp:nvSpPr>
      <dsp:spPr>
        <a:xfrm>
          <a:off x="2630498" y="3928451"/>
          <a:ext cx="3097672" cy="968022"/>
        </a:xfrm>
        <a:prstGeom prst="rect">
          <a:avLst/>
        </a:prstGeom>
        <a:solidFill>
          <a:schemeClr val="accent3">
            <a:alpha val="40000"/>
            <a:tint val="4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5674" tIns="80010" rIns="80010" bIns="80010" numCol="1" spcCol="1270" anchor="ctr" anchorCtr="0">
          <a:noAutofit/>
        </a:bodyPr>
        <a:lstStyle/>
        <a:p>
          <a:pPr lvl="0" algn="l" defTabSz="933450">
            <a:lnSpc>
              <a:spcPct val="90000"/>
            </a:lnSpc>
            <a:spcBef>
              <a:spcPct val="0"/>
            </a:spcBef>
            <a:spcAft>
              <a:spcPct val="35000"/>
            </a:spcAft>
          </a:pPr>
          <a:r>
            <a:rPr lang="en-US" sz="2100" kern="1200" dirty="0"/>
            <a:t>Partnerships with Schools</a:t>
          </a:r>
        </a:p>
      </dsp:txBody>
      <dsp:txXfrm>
        <a:off x="2630498" y="3928451"/>
        <a:ext cx="3097672" cy="968022"/>
      </dsp:txXfrm>
    </dsp:sp>
    <dsp:sp modelId="{4BF20E85-D87E-4693-BD32-F50461DB3716}">
      <dsp:nvSpPr>
        <dsp:cNvPr id="0" name=""/>
        <dsp:cNvSpPr/>
      </dsp:nvSpPr>
      <dsp:spPr>
        <a:xfrm>
          <a:off x="2501428" y="3788625"/>
          <a:ext cx="677615" cy="1016423"/>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1D6FE-4E50-4821-B849-74D224BFF303}" type="datetimeFigureOut">
              <a:rPr lang="en-US" smtClean="0"/>
              <a:t>3/15/2018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A954F-065B-4B34-9FA6-AA45BB9E3ED7}" type="slidenum">
              <a:rPr lang="en-US" smtClean="0"/>
              <a:t>‹#›</a:t>
            </a:fld>
            <a:endParaRPr lang="en-US"/>
          </a:p>
        </p:txBody>
      </p:sp>
    </p:spTree>
    <p:extLst>
      <p:ext uri="{BB962C8B-B14F-4D97-AF65-F5344CB8AC3E}">
        <p14:creationId xmlns:p14="http://schemas.microsoft.com/office/powerpoint/2010/main" val="123273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stanton@voices4kids.org?subject=Quality%20Standards%20Sign-on%20Lett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1</a:t>
            </a:fld>
            <a:endParaRPr lang="en-US"/>
          </a:p>
        </p:txBody>
      </p:sp>
    </p:spTree>
    <p:extLst>
      <p:ext uri="{BB962C8B-B14F-4D97-AF65-F5344CB8AC3E}">
        <p14:creationId xmlns:p14="http://schemas.microsoft.com/office/powerpoint/2010/main" val="1904821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defRPr/>
            </a:pPr>
            <a:r>
              <a:rPr lang="en-US" dirty="0"/>
              <a:t>ACT Now recognizes</a:t>
            </a:r>
            <a:r>
              <a:rPr lang="en-US" baseline="0" dirty="0"/>
              <a:t> that quality improvement and building capacity is a continuous process which involves continuous planning, reflecting, and improving.  This process will take time.  Programs can’t expect to do it all at once. </a:t>
            </a:r>
          </a:p>
          <a:p>
            <a:pPr marL="0" indent="0">
              <a:spcBef>
                <a:spcPct val="0"/>
              </a:spcBef>
              <a:buFont typeface="Arial" panose="020B0604020202020204" pitchFamily="34" charset="0"/>
              <a:buNone/>
              <a:defRPr/>
            </a:pPr>
            <a:endParaRPr lang="en-US" i="0" dirty="0">
              <a:latin typeface="Futura"/>
            </a:endParaRPr>
          </a:p>
          <a:p>
            <a:pPr marL="0" indent="0">
              <a:spcBef>
                <a:spcPct val="0"/>
              </a:spcBef>
              <a:buFont typeface="Arial" panose="020B0604020202020204" pitchFamily="34" charset="0"/>
              <a:buNone/>
              <a:defRPr/>
            </a:pPr>
            <a:r>
              <a:rPr lang="en-US" i="0" dirty="0">
                <a:latin typeface="Futura"/>
              </a:rPr>
              <a:t>Critical first steps for program leaders include sharing the Standards with staff to ensure understanding and identifying an individual or team to lead the process of creating a comprehensive plan to achieve the Standards. </a:t>
            </a:r>
            <a:endParaRPr lang="en-US" baseline="0" dirty="0"/>
          </a:p>
          <a:p>
            <a:endParaRPr lang="en-US" baseline="0" dirty="0"/>
          </a:p>
          <a:p>
            <a:r>
              <a:rPr lang="en-US" baseline="0" dirty="0"/>
              <a:t>We have developed a Reflection and Planning Guide to go a long with the Standards.  This guide is an interactive workbook to help you use the Standards. </a:t>
            </a:r>
          </a:p>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12</a:t>
            </a:fld>
            <a:endParaRPr lang="en-US"/>
          </a:p>
        </p:txBody>
      </p:sp>
    </p:spTree>
    <p:extLst>
      <p:ext uri="{BB962C8B-B14F-4D97-AF65-F5344CB8AC3E}">
        <p14:creationId xmlns:p14="http://schemas.microsoft.com/office/powerpoint/2010/main" val="260510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 Now invites you to show your support for the Standards by signing on to say that your organization is committed to using the Standards to improve quality. </a:t>
            </a:r>
            <a:r>
              <a:rPr lang="en-US" dirty="0"/>
              <a:t>ACT Now will use this sign on in its communications and meetings with policymakers and funders.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be added to the list of programs, please email Susan Stanton, ACT Now Network Lead, at </a:t>
            </a:r>
            <a:r>
              <a:rPr lang="en-US" sz="1200" u="sng" kern="1200" dirty="0">
                <a:solidFill>
                  <a:schemeClr val="tx1"/>
                </a:solidFill>
                <a:effectLst/>
                <a:latin typeface="+mn-lt"/>
                <a:ea typeface="+mn-ea"/>
                <a:cs typeface="+mn-cs"/>
                <a:hlinkClick r:id="rId3"/>
              </a:rPr>
              <a:t>sstanton@voices4kids.org</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18</a:t>
            </a:fld>
            <a:endParaRPr lang="en-US"/>
          </a:p>
        </p:txBody>
      </p:sp>
    </p:spTree>
    <p:extLst>
      <p:ext uri="{BB962C8B-B14F-4D97-AF65-F5344CB8AC3E}">
        <p14:creationId xmlns:p14="http://schemas.microsoft.com/office/powerpoint/2010/main" val="3947007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19</a:t>
            </a:fld>
            <a:endParaRPr lang="en-US"/>
          </a:p>
        </p:txBody>
      </p:sp>
    </p:spTree>
    <p:extLst>
      <p:ext uri="{BB962C8B-B14F-4D97-AF65-F5344CB8AC3E}">
        <p14:creationId xmlns:p14="http://schemas.microsoft.com/office/powerpoint/2010/main" val="407866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20</a:t>
            </a:fld>
            <a:endParaRPr lang="en-US"/>
          </a:p>
        </p:txBody>
      </p:sp>
    </p:spTree>
    <p:extLst>
      <p:ext uri="{BB962C8B-B14F-4D97-AF65-F5344CB8AC3E}">
        <p14:creationId xmlns:p14="http://schemas.microsoft.com/office/powerpoint/2010/main" val="293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so much for being a part of this webinar today focusing on the ACT Now Quality Standards.</a:t>
            </a:r>
          </a:p>
          <a:p>
            <a:endParaRPr lang="en-US" baseline="0" dirty="0"/>
          </a:p>
          <a:p>
            <a:r>
              <a:rPr lang="en-US" baseline="0" dirty="0"/>
              <a:t>I am Susan Stanton, the Network Lead for ACT Now, and I’m excited to get to share some of our quality resources with you today.</a:t>
            </a:r>
          </a:p>
          <a:p>
            <a:endParaRPr lang="en-US" baseline="0" dirty="0"/>
          </a:p>
          <a:p>
            <a:r>
              <a:rPr lang="en-US" baseline="0" dirty="0"/>
              <a:t>We’re going to start off today with just a little background on our organization and how the Standards came to be.  Then we will launch into how you all can use the Standards to benefit your programs and what ACT Now will be doing next with the Standards.  We will also make sure to have time for any questions you may have, but please also feel free to type in any questions as we go as well. </a:t>
            </a:r>
          </a:p>
          <a:p>
            <a:endParaRPr lang="en-US" baseline="0" dirty="0"/>
          </a:p>
          <a:p>
            <a:r>
              <a:rPr lang="en-US" baseline="0" dirty="0"/>
              <a:t>Poll: </a:t>
            </a:r>
          </a:p>
          <a:p>
            <a:r>
              <a:rPr lang="en-US" sz="1200" kern="1200" dirty="0">
                <a:solidFill>
                  <a:schemeClr val="tx1"/>
                </a:solidFill>
                <a:effectLst/>
                <a:latin typeface="+mn-lt"/>
                <a:ea typeface="+mn-ea"/>
                <a:cs typeface="+mn-cs"/>
              </a:rPr>
              <a:t>Let’s try to gauge the range of programs on this call today.  Which of the following best defines your program?</a:t>
            </a:r>
          </a:p>
          <a:p>
            <a:pPr lvl="0"/>
            <a:r>
              <a:rPr lang="en-US" sz="1200" kern="1200" dirty="0">
                <a:solidFill>
                  <a:schemeClr val="tx1"/>
                </a:solidFill>
                <a:effectLst/>
                <a:latin typeface="+mn-lt"/>
                <a:ea typeface="+mn-ea"/>
                <a:cs typeface="+mn-cs"/>
              </a:rPr>
              <a:t>a)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a:t>
            </a:r>
          </a:p>
          <a:p>
            <a:pPr lvl="0"/>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Teen REACH </a:t>
            </a:r>
          </a:p>
          <a:p>
            <a:pPr lvl="0"/>
            <a:r>
              <a:rPr lang="en-US" sz="1200" kern="1200" dirty="0">
                <a:solidFill>
                  <a:schemeClr val="tx1"/>
                </a:solidFill>
                <a:effectLst/>
                <a:latin typeface="+mn-lt"/>
                <a:ea typeface="+mn-ea"/>
                <a:cs typeface="+mn-cs"/>
              </a:rPr>
              <a:t>c) Child care provider </a:t>
            </a:r>
          </a:p>
          <a:p>
            <a:pPr lvl="0"/>
            <a:r>
              <a:rPr lang="en-US" sz="1200" kern="1200" dirty="0">
                <a:solidFill>
                  <a:schemeClr val="tx1"/>
                </a:solidFill>
                <a:effectLst/>
                <a:latin typeface="+mn-lt"/>
                <a:ea typeface="+mn-ea"/>
                <a:cs typeface="+mn-cs"/>
              </a:rPr>
              <a:t>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many youth does your program serve?</a:t>
            </a:r>
          </a:p>
          <a:p>
            <a:pPr lvl="0"/>
            <a:r>
              <a:rPr lang="en-GB" sz="1200" kern="1200" dirty="0">
                <a:solidFill>
                  <a:schemeClr val="tx1"/>
                </a:solidFill>
                <a:effectLst/>
                <a:latin typeface="+mn-lt"/>
                <a:ea typeface="+mn-ea"/>
                <a:cs typeface="+mn-cs"/>
              </a:rPr>
              <a:t>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25 or less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 26 - 50</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 51-100</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d) More than 100 kids</a:t>
            </a:r>
            <a:endParaRPr lang="en-US" sz="1200" kern="1200" dirty="0">
              <a:solidFill>
                <a:schemeClr val="tx1"/>
              </a:solidFill>
              <a:effectLst/>
              <a:latin typeface="+mn-lt"/>
              <a:ea typeface="+mn-ea"/>
              <a:cs typeface="+mn-cs"/>
            </a:endParaRPr>
          </a:p>
          <a:p>
            <a:pPr marL="0" indent="0">
              <a:buNone/>
            </a:pPr>
            <a:endParaRPr lang="en-US" baseline="0" dirty="0"/>
          </a:p>
        </p:txBody>
      </p:sp>
      <p:sp>
        <p:nvSpPr>
          <p:cNvPr id="4" name="Slide Number Placeholder 3"/>
          <p:cNvSpPr>
            <a:spLocks noGrp="1"/>
          </p:cNvSpPr>
          <p:nvPr>
            <p:ph type="sldNum" sz="quarter" idx="10"/>
          </p:nvPr>
        </p:nvSpPr>
        <p:spPr/>
        <p:txBody>
          <a:bodyPr/>
          <a:lstStyle/>
          <a:p>
            <a:fld id="{4EBA954F-065B-4B34-9FA6-AA45BB9E3ED7}" type="slidenum">
              <a:rPr lang="en-US" smtClean="0"/>
              <a:t>2</a:t>
            </a:fld>
            <a:endParaRPr lang="en-US"/>
          </a:p>
        </p:txBody>
      </p:sp>
    </p:spTree>
    <p:extLst>
      <p:ext uri="{BB962C8B-B14F-4D97-AF65-F5344CB8AC3E}">
        <p14:creationId xmlns:p14="http://schemas.microsoft.com/office/powerpoint/2010/main" val="238566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 Now is a statewide coalition that works to ensure that young people in Illinois have access to quality, affordable afterschool and youth development programs.  ACT Now is a diverse coalition supported by Illinois families, educators, business leaders, afterschool providers, community advocates, youth organizations, and policymakers across the state.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Poll:</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Have you heard of ACT Now or used one of our resources before this webinar?</a:t>
            </a:r>
          </a:p>
          <a:p>
            <a:pPr marL="228600" indent="-228600">
              <a:buAutoNum type="arabicParenR"/>
            </a:pPr>
            <a:r>
              <a:rPr lang="en-US" sz="1200" kern="1200" baseline="0" dirty="0">
                <a:solidFill>
                  <a:schemeClr val="tx1"/>
                </a:solidFill>
                <a:effectLst/>
                <a:latin typeface="+mn-lt"/>
                <a:ea typeface="+mn-ea"/>
                <a:cs typeface="+mn-cs"/>
              </a:rPr>
              <a:t>Yes</a:t>
            </a:r>
          </a:p>
          <a:p>
            <a:pPr marL="228600" indent="-228600">
              <a:buAutoNum type="arabicParenR"/>
            </a:pPr>
            <a:r>
              <a:rPr lang="en-US" sz="1200" kern="1200" baseline="0" dirty="0">
                <a:solidFill>
                  <a:schemeClr val="tx1"/>
                </a:solidFill>
                <a:effectLst/>
                <a:latin typeface="+mn-lt"/>
                <a:ea typeface="+mn-ea"/>
                <a:cs typeface="+mn-cs"/>
              </a:rPr>
              <a:t>No</a:t>
            </a:r>
          </a:p>
          <a:p>
            <a:pPr marL="0" inden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BA954F-065B-4B34-9FA6-AA45BB9E3ED7}" type="slidenum">
              <a:rPr lang="en-US" smtClean="0"/>
              <a:t>3</a:t>
            </a:fld>
            <a:endParaRPr lang="en-US"/>
          </a:p>
        </p:txBody>
      </p:sp>
    </p:spTree>
    <p:extLst>
      <p:ext uri="{BB962C8B-B14F-4D97-AF65-F5344CB8AC3E}">
        <p14:creationId xmlns:p14="http://schemas.microsoft.com/office/powerpoint/2010/main" val="29609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ACT Now’s work is split between its three standing committees: the Policy and Advocacy Committee, the Professional Development Committee, and the Quality Assurance, Outcomes, and Evaluation Committee.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Policy Committee is the place where our partners all come together to decide upon and a share policy agenda.  These partners then work together to carry this agenda out.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Professional Development Committee helps execute trainings on the Standards and gather resources and trainings to share with the field. You can find a statewide trainings calendar on our website, and we send out trainings and resources weekly in our newsletter.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Quality Committee developed these Standards and is now working on an assessment tool and possible specialty standards to pair with the resources we are sharing with you today. </a:t>
            </a:r>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4</a:t>
            </a:fld>
            <a:endParaRPr lang="en-US"/>
          </a:p>
        </p:txBody>
      </p:sp>
    </p:spTree>
    <p:extLst>
      <p:ext uri="{BB962C8B-B14F-4D97-AF65-F5344CB8AC3E}">
        <p14:creationId xmlns:p14="http://schemas.microsoft.com/office/powerpoint/2010/main" val="241522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Now can be a resource</a:t>
            </a:r>
            <a:r>
              <a:rPr lang="en-US" baseline="0" dirty="0"/>
              <a:t> for many different areas of your work and almost all of our resources are completely free to you.  We encourage to think about ACT Now’s resources for your quality, policy, and professional development work. </a:t>
            </a:r>
          </a:p>
          <a:p>
            <a:endParaRPr lang="en-US" baseline="0" dirty="0"/>
          </a:p>
          <a:p>
            <a:r>
              <a:rPr lang="en-US" dirty="0"/>
              <a:t>ACT Now is a resource for: </a:t>
            </a:r>
          </a:p>
          <a:p>
            <a:pPr lvl="1"/>
            <a:r>
              <a:rPr lang="en-US" dirty="0"/>
              <a:t>Learning about policy (through our newsletter updates</a:t>
            </a:r>
            <a:r>
              <a:rPr lang="en-US" baseline="0" dirty="0"/>
              <a:t> and on our website)</a:t>
            </a:r>
            <a:endParaRPr lang="en-US" dirty="0"/>
          </a:p>
          <a:p>
            <a:pPr lvl="1"/>
            <a:r>
              <a:rPr lang="en-US" dirty="0"/>
              <a:t>Networking with other providers (at in person trainings and meetings)</a:t>
            </a:r>
          </a:p>
          <a:p>
            <a:pPr lvl="1"/>
            <a:r>
              <a:rPr lang="en-US" dirty="0"/>
              <a:t>Receiving advocacy training </a:t>
            </a:r>
          </a:p>
          <a:p>
            <a:pPr lvl="1"/>
            <a:r>
              <a:rPr lang="en-US" dirty="0"/>
              <a:t>Learning about strategies for improving quality in afterschool programs</a:t>
            </a:r>
          </a:p>
          <a:p>
            <a:pPr lvl="1"/>
            <a:r>
              <a:rPr lang="en-US" dirty="0"/>
              <a:t>Drawing on technical expertise to inform best practices</a:t>
            </a:r>
          </a:p>
          <a:p>
            <a:pPr lvl="1"/>
            <a:r>
              <a:rPr lang="en-US" dirty="0"/>
              <a:t>Connecting with experts on professional development</a:t>
            </a:r>
          </a:p>
          <a:p>
            <a:pPr lvl="1"/>
            <a:r>
              <a:rPr lang="en-US" dirty="0"/>
              <a:t>Learning about professional development opportunities (on our calendar</a:t>
            </a:r>
            <a:r>
              <a:rPr lang="en-US" baseline="0" dirty="0"/>
              <a:t> and through our newsletter)</a:t>
            </a:r>
            <a:endParaRPr lang="en-US" dirty="0"/>
          </a:p>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5</a:t>
            </a:fld>
            <a:endParaRPr lang="en-US"/>
          </a:p>
        </p:txBody>
      </p:sp>
    </p:spTree>
    <p:extLst>
      <p:ext uri="{BB962C8B-B14F-4D97-AF65-F5344CB8AC3E}">
        <p14:creationId xmlns:p14="http://schemas.microsoft.com/office/powerpoint/2010/main" val="342193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High-quality afterschool programs are linked to significant gains in standardized test scores and work habits as well as reductions in behavior problems among disadvantaged students. These gains help offset the negative impact of a lack of supervision after school. (Outcomes Linked to High-Quality Afterschool Programs: Longitudinal Findings from the Study of Promising Afterschool Programs Deborah Lowe </a:t>
            </a:r>
            <a:r>
              <a:rPr lang="en-US" dirty="0" err="1"/>
              <a:t>Vandell</a:t>
            </a:r>
            <a:r>
              <a:rPr lang="en-US" dirty="0"/>
              <a:t>, University of California, Irvine Elizabeth R. </a:t>
            </a:r>
            <a:r>
              <a:rPr lang="en-US" dirty="0" err="1"/>
              <a:t>Reisner</a:t>
            </a:r>
            <a:r>
              <a:rPr lang="en-US" dirty="0"/>
              <a:t>, Policy Studies Associates, Inc. Kim M. Pierce, University of California, Irvine October 2007 Prepared by: University of California, Irvine University of Wisconsin – Madison Policy Studies Associates, Inc. Prepared with the support of: Charles Stewart Mott Foundation)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order to have high quality programming, the first step is to have a shared definition and picture of what quality looks like.  Our</a:t>
            </a:r>
            <a:r>
              <a:rPr lang="en-US" baseline="0" dirty="0"/>
              <a:t> quality standards provide this. </a:t>
            </a:r>
            <a:endParaRPr lang="en-US" dirty="0"/>
          </a:p>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8</a:t>
            </a:fld>
            <a:endParaRPr lang="en-US"/>
          </a:p>
        </p:txBody>
      </p:sp>
    </p:spTree>
    <p:extLst>
      <p:ext uri="{BB962C8B-B14F-4D97-AF65-F5344CB8AC3E}">
        <p14:creationId xmlns:p14="http://schemas.microsoft.com/office/powerpoint/2010/main" val="210485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baseline="0" dirty="0">
                <a:latin typeface="Futura"/>
              </a:rPr>
              <a:t>The Standards are based on what research shows leads to positive youth outcomes.  Although not all states have these, we have pages of footnotes documenting all the research that supports these Standards. </a:t>
            </a:r>
          </a:p>
          <a:p>
            <a:pPr marL="0" indent="0">
              <a:buFont typeface="Arial" panose="020B0604020202020204" pitchFamily="34" charset="0"/>
              <a:buNone/>
            </a:pPr>
            <a:endParaRPr lang="en-US" i="0" dirty="0">
              <a:latin typeface="Futura"/>
            </a:endParaRPr>
          </a:p>
          <a:p>
            <a:pPr marL="0" indent="0">
              <a:buFont typeface="Arial" panose="020B0604020202020204" pitchFamily="34" charset="0"/>
              <a:buNone/>
            </a:pPr>
            <a:r>
              <a:rPr lang="en-US" i="0" dirty="0">
                <a:latin typeface="Futura"/>
              </a:rPr>
              <a:t>Afterschool program standards are often created at the state level to accommodate state agency priorities and to include providers in the development.</a:t>
            </a:r>
            <a:r>
              <a:rPr lang="en-US" i="0" baseline="0" dirty="0">
                <a:latin typeface="Futura"/>
              </a:rPr>
              <a:t> </a:t>
            </a:r>
            <a:r>
              <a:rPr lang="en-US" i="0" dirty="0">
                <a:latin typeface="Futura"/>
              </a:rPr>
              <a:t>ACT Now has collaborated with stakeholders from across the state (including state</a:t>
            </a:r>
            <a:r>
              <a:rPr lang="en-US" i="0" baseline="0" dirty="0">
                <a:latin typeface="Futura"/>
              </a:rPr>
              <a:t> agencies and providers)</a:t>
            </a:r>
            <a:r>
              <a:rPr lang="en-US" i="0" dirty="0">
                <a:latin typeface="Futura"/>
              </a:rPr>
              <a:t> over the past two years to create Quality Standards for afterschool programming in Illinois. </a:t>
            </a:r>
          </a:p>
          <a:p>
            <a:pPr marL="0" indent="0">
              <a:buFont typeface="Arial" panose="020B0604020202020204" pitchFamily="34" charset="0"/>
              <a:buNone/>
            </a:pPr>
            <a:endParaRPr lang="en-US" i="0" dirty="0">
              <a:latin typeface="Futura"/>
            </a:endParaRPr>
          </a:p>
          <a:p>
            <a:pPr marL="0" indent="0">
              <a:buFont typeface="Arial" panose="020B0604020202020204" pitchFamily="34" charset="0"/>
              <a:buNone/>
            </a:pPr>
            <a:r>
              <a:rPr lang="en-US" i="0" dirty="0">
                <a:latin typeface="Futura"/>
              </a:rPr>
              <a:t>The Standards are free, recommended, voluntary guidelines that are intentionally broad and inclusive so that they apply to the breadth of afterschool and youth programs in Illinois.</a:t>
            </a:r>
          </a:p>
          <a:p>
            <a:pPr marL="0" indent="0">
              <a:buFont typeface="Arial" panose="020B0604020202020204" pitchFamily="34" charset="0"/>
              <a:buNone/>
            </a:pPr>
            <a:endParaRPr lang="en-US" i="0" dirty="0">
              <a:latin typeface="Futura"/>
            </a:endParaRPr>
          </a:p>
          <a:p>
            <a:pPr marL="0" indent="0">
              <a:buFont typeface="Arial" panose="020B0604020202020204" pitchFamily="34" charset="0"/>
              <a:buNone/>
            </a:pPr>
            <a:r>
              <a:rPr lang="en-US" i="0" dirty="0">
                <a:latin typeface="Futura"/>
              </a:rPr>
              <a:t>The Standards were not intended to be a regulatory checklist, or to replace other quality assessments such as the YPQA. We envision that the Standards will be used by providers that aren’t using something else or along with other assessments.</a:t>
            </a:r>
          </a:p>
          <a:p>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9</a:t>
            </a:fld>
            <a:endParaRPr lang="en-US"/>
          </a:p>
        </p:txBody>
      </p:sp>
    </p:spTree>
    <p:extLst>
      <p:ext uri="{BB962C8B-B14F-4D97-AF65-F5344CB8AC3E}">
        <p14:creationId xmlns:p14="http://schemas.microsoft.com/office/powerpoint/2010/main" val="1943067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latin typeface="Futura"/>
              </a:rPr>
              <a:t>You’ll notice the Standards document is simply formatted starting with an introduction of important background information (much of which is being discussed today).</a:t>
            </a:r>
          </a:p>
          <a:p>
            <a:pPr marL="0" indent="0">
              <a:buFont typeface="Arial" panose="020B0604020202020204" pitchFamily="34" charset="0"/>
              <a:buNone/>
            </a:pPr>
            <a:endParaRPr lang="en-US" i="0" dirty="0">
              <a:latin typeface="Futura"/>
            </a:endParaRPr>
          </a:p>
          <a:p>
            <a:pPr marL="0" indent="0">
              <a:buFont typeface="Arial" panose="020B0604020202020204" pitchFamily="34" charset="0"/>
              <a:buNone/>
            </a:pPr>
            <a:r>
              <a:rPr lang="en-US" i="0" dirty="0">
                <a:latin typeface="Futura"/>
              </a:rPr>
              <a:t>The actual Standards are divided into three main categories:</a:t>
            </a:r>
          </a:p>
          <a:p>
            <a:pPr marL="685800" lvl="1" indent="-228600">
              <a:buFont typeface="+mj-lt"/>
              <a:buAutoNum type="arabicPeriod"/>
            </a:pPr>
            <a:r>
              <a:rPr lang="en-US" i="0" dirty="0">
                <a:latin typeface="Futura"/>
              </a:rPr>
              <a:t>The Core Areas - overarching categories representing key program quality areas. Each Core Area is framed with an introductory guiding principle.</a:t>
            </a:r>
          </a:p>
          <a:p>
            <a:pPr marL="685800" lvl="1" indent="-228600">
              <a:buFont typeface="+mj-lt"/>
              <a:buAutoNum type="arabicPeriod"/>
            </a:pPr>
            <a:r>
              <a:rPr lang="en-US" i="0" dirty="0">
                <a:latin typeface="Futura"/>
              </a:rPr>
              <a:t>Program Standards within each Core Area which delineate the important components of that Area.</a:t>
            </a:r>
          </a:p>
          <a:p>
            <a:pPr marL="685800" lvl="1" indent="-228600">
              <a:buFont typeface="+mj-lt"/>
              <a:buAutoNum type="arabicPeriod"/>
            </a:pPr>
            <a:r>
              <a:rPr lang="en-US" i="0" dirty="0">
                <a:latin typeface="Futura"/>
              </a:rPr>
              <a:t>Quality Indicators within each Program Standard that provide specific actions programs can take to meet that Quality Standard.</a:t>
            </a:r>
          </a:p>
          <a:p>
            <a:pPr marL="457200" lvl="1" indent="0">
              <a:buFont typeface="+mj-lt"/>
              <a:buNone/>
            </a:pPr>
            <a:endParaRPr lang="en-US" i="0" dirty="0">
              <a:latin typeface="Futura"/>
            </a:endParaRPr>
          </a:p>
          <a:p>
            <a:pPr marL="0" indent="0">
              <a:buFont typeface="Arial" panose="020B0604020202020204" pitchFamily="34" charset="0"/>
              <a:buNone/>
            </a:pPr>
            <a:r>
              <a:rPr lang="en-US" i="0" dirty="0">
                <a:latin typeface="Futura"/>
              </a:rPr>
              <a:t>Most standards will apply to all programs, but some are specific to particular program settings and service delivery models (i.e. Not all programs</a:t>
            </a:r>
            <a:r>
              <a:rPr lang="en-US" i="0" baseline="0" dirty="0">
                <a:latin typeface="Futura"/>
              </a:rPr>
              <a:t> have indoor and outdoor settings, so not all of Core Area 1 applies)</a:t>
            </a:r>
            <a:r>
              <a:rPr lang="en-US" i="0" dirty="0">
                <a:latin typeface="Futura"/>
              </a:rPr>
              <a:t>. </a:t>
            </a:r>
          </a:p>
          <a:p>
            <a:pPr marL="0" indent="0">
              <a:buFont typeface="Arial" panose="020B0604020202020204" pitchFamily="34" charset="0"/>
              <a:buNone/>
            </a:pPr>
            <a:endParaRPr lang="en-US" i="0" dirty="0">
              <a:latin typeface="Futura"/>
            </a:endParaRPr>
          </a:p>
          <a:p>
            <a:pPr marL="0" indent="0">
              <a:buFont typeface="Arial" panose="020B0604020202020204" pitchFamily="34" charset="0"/>
              <a:buNone/>
            </a:pPr>
            <a:r>
              <a:rPr lang="en-US" i="0" dirty="0">
                <a:latin typeface="Futura"/>
              </a:rPr>
              <a:t>The Standards document also includes a glossary of key terms and an abbreviated Resource Guide to help providers implement the Standards.</a:t>
            </a:r>
          </a:p>
          <a:p>
            <a:endParaRPr lang="en-US" dirty="0"/>
          </a:p>
        </p:txBody>
      </p:sp>
      <p:sp>
        <p:nvSpPr>
          <p:cNvPr id="4" name="Slide Number Placeholder 3"/>
          <p:cNvSpPr>
            <a:spLocks noGrp="1"/>
          </p:cNvSpPr>
          <p:nvPr>
            <p:ph type="sldNum" sz="quarter" idx="10"/>
          </p:nvPr>
        </p:nvSpPr>
        <p:spPr/>
        <p:txBody>
          <a:bodyPr/>
          <a:lstStyle/>
          <a:p>
            <a:fld id="{6AD423EB-45A5-48EF-998C-53ABE9B7548F}" type="slidenum">
              <a:rPr lang="en-US" smtClean="0"/>
              <a:t>10</a:t>
            </a:fld>
            <a:endParaRPr lang="en-US"/>
          </a:p>
        </p:txBody>
      </p:sp>
    </p:spTree>
    <p:extLst>
      <p:ext uri="{BB962C8B-B14F-4D97-AF65-F5344CB8AC3E}">
        <p14:creationId xmlns:p14="http://schemas.microsoft.com/office/powerpoint/2010/main" val="268175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Core Areas that the Quality Standards touch on.  They are s</a:t>
            </a:r>
            <a:r>
              <a:rPr lang="en-US" dirty="0"/>
              <a:t>oup to nuts</a:t>
            </a:r>
            <a:r>
              <a:rPr lang="en-US" baseline="0" dirty="0"/>
              <a:t>--what quality programming looks like.  They cover everything from regulatory issues of health and safety, to training for staff, partnerships with families and communities, the types of programming sites offer, to how to work with schools. </a:t>
            </a:r>
          </a:p>
          <a:p>
            <a:endParaRPr lang="en-US" baseline="0" dirty="0"/>
          </a:p>
          <a:p>
            <a:r>
              <a:rPr lang="en-US" baseline="0" dirty="0"/>
              <a:t>These Standards are inclusive of every aspect of quality programming.  Very few tools cover all of these categories.  For example, the YPQA doesn’t cover categories like Family and Community Partnerships. </a:t>
            </a:r>
          </a:p>
          <a:p>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fld id="{4EBA954F-065B-4B34-9FA6-AA45BB9E3ED7}" type="slidenum">
              <a:rPr lang="en-US" smtClean="0"/>
              <a:t>11</a:t>
            </a:fld>
            <a:endParaRPr lang="en-US"/>
          </a:p>
        </p:txBody>
      </p:sp>
    </p:spTree>
    <p:extLst>
      <p:ext uri="{BB962C8B-B14F-4D97-AF65-F5344CB8AC3E}">
        <p14:creationId xmlns:p14="http://schemas.microsoft.com/office/powerpoint/2010/main" val="137171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C49AD88-2DB2-4900-8DE6-0F4458A65583}" type="datetimeFigureOut">
              <a:rPr lang="en-US" smtClean="0"/>
              <a:t>3/15/2018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B3FB74F-9050-4143-B0CD-CF45B5B4AF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49AD88-2DB2-4900-8DE6-0F4458A6558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FB74F-9050-4143-B0CD-CF45B5B4AF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C49AD88-2DB2-4900-8DE6-0F4458A65583}" type="datetimeFigureOut">
              <a:rPr lang="en-US" smtClean="0"/>
              <a:t>3/15/2018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B3FB74F-9050-4143-B0CD-CF45B5B4AF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C49AD88-2DB2-4900-8DE6-0F4458A65583}"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3FB74F-9050-4143-B0CD-CF45B5B4AFF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C49AD88-2DB2-4900-8DE6-0F4458A65583}" type="datetimeFigureOut">
              <a:rPr lang="en-US" smtClean="0"/>
              <a:t>3/15/2018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B3FB74F-9050-4143-B0CD-CF45B5B4AFF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C49AD88-2DB2-4900-8DE6-0F4458A65583}" type="datetimeFigureOut">
              <a:rPr lang="en-US" smtClean="0"/>
              <a:t>3/15/2018</a:t>
            </a:fld>
            <a:endParaRPr lang="en-US"/>
          </a:p>
        </p:txBody>
      </p:sp>
      <p:sp>
        <p:nvSpPr>
          <p:cNvPr id="10" name="Slide Number Placeholder 9"/>
          <p:cNvSpPr>
            <a:spLocks noGrp="1"/>
          </p:cNvSpPr>
          <p:nvPr>
            <p:ph type="sldNum" sz="quarter" idx="16"/>
          </p:nvPr>
        </p:nvSpPr>
        <p:spPr/>
        <p:txBody>
          <a:bodyPr rtlCol="0"/>
          <a:lstStyle/>
          <a:p>
            <a:fld id="{0B3FB74F-9050-4143-B0CD-CF45B5B4AFF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C49AD88-2DB2-4900-8DE6-0F4458A65583}" type="datetimeFigureOut">
              <a:rPr lang="en-US" smtClean="0"/>
              <a:t>3/15/2018</a:t>
            </a:fld>
            <a:endParaRPr lang="en-US"/>
          </a:p>
        </p:txBody>
      </p:sp>
      <p:sp>
        <p:nvSpPr>
          <p:cNvPr id="12" name="Slide Number Placeholder 11"/>
          <p:cNvSpPr>
            <a:spLocks noGrp="1"/>
          </p:cNvSpPr>
          <p:nvPr>
            <p:ph type="sldNum" sz="quarter" idx="16"/>
          </p:nvPr>
        </p:nvSpPr>
        <p:spPr/>
        <p:txBody>
          <a:bodyPr rtlCol="0"/>
          <a:lstStyle/>
          <a:p>
            <a:fld id="{0B3FB74F-9050-4143-B0CD-CF45B5B4AFF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C49AD88-2DB2-4900-8DE6-0F4458A65583}"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B3FB74F-9050-4143-B0CD-CF45B5B4AF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9AD88-2DB2-4900-8DE6-0F4458A65583}"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B3FB74F-9050-4143-B0CD-CF45B5B4AF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C49AD88-2DB2-4900-8DE6-0F4458A65583}"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B3FB74F-9050-4143-B0CD-CF45B5B4AFF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C49AD88-2DB2-4900-8DE6-0F4458A65583}" type="datetimeFigureOut">
              <a:rPr lang="en-US" smtClean="0"/>
              <a:t>3/15/2018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B3FB74F-9050-4143-B0CD-CF45B5B4AFF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C49AD88-2DB2-4900-8DE6-0F4458A65583}" type="datetimeFigureOut">
              <a:rPr lang="en-US" smtClean="0"/>
              <a:t>3/15/2018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B3FB74F-9050-4143-B0CD-CF45B5B4AF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tnowillinois.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676400"/>
            <a:ext cx="6477000" cy="3276600"/>
          </a:xfrm>
        </p:spPr>
        <p:txBody>
          <a:bodyPr>
            <a:noAutofit/>
          </a:bodyPr>
          <a:lstStyle/>
          <a:p>
            <a:r>
              <a:rPr lang="en-US" sz="5400" b="1" dirty="0"/>
              <a:t>Illinois Statewide Afterschool Quality Standards </a:t>
            </a:r>
          </a:p>
        </p:txBody>
      </p:sp>
      <p:sp>
        <p:nvSpPr>
          <p:cNvPr id="3" name="Subtitle 2"/>
          <p:cNvSpPr>
            <a:spLocks noGrp="1"/>
          </p:cNvSpPr>
          <p:nvPr>
            <p:ph type="subTitle" idx="1"/>
          </p:nvPr>
        </p:nvSpPr>
        <p:spPr/>
        <p:txBody>
          <a:bodyPr>
            <a:normAutofit fontScale="70000" lnSpcReduction="20000"/>
          </a:bodyPr>
          <a:lstStyle/>
          <a:p>
            <a:r>
              <a:rPr lang="en-US" sz="2800" b="1" dirty="0">
                <a:solidFill>
                  <a:schemeClr val="tx1"/>
                </a:solidFill>
              </a:rPr>
              <a:t>Susan Stanton</a:t>
            </a:r>
          </a:p>
          <a:p>
            <a:r>
              <a:rPr lang="en-US" sz="2800" b="1" dirty="0">
                <a:solidFill>
                  <a:schemeClr val="tx1"/>
                </a:solidFill>
              </a:rPr>
              <a:t>ACT Now Network Lead</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7895" t="19173" r="6767" b="14285"/>
          <a:stretch/>
        </p:blipFill>
        <p:spPr bwMode="auto">
          <a:xfrm>
            <a:off x="7620000" y="6096000"/>
            <a:ext cx="1524000"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523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11660702"/>
              </p:ext>
            </p:extLst>
          </p:nvPr>
        </p:nvGraphicFramePr>
        <p:xfrm>
          <a:off x="457200" y="169926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p:nvPr/>
        </p:nvPicPr>
        <p:blipFill rotWithShape="1">
          <a:blip r:embed="rId8"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
        <p:nvSpPr>
          <p:cNvPr id="7" name="Title 3"/>
          <p:cNvSpPr txBox="1">
            <a:spLocks/>
          </p:cNvSpPr>
          <p:nvPr/>
        </p:nvSpPr>
        <p:spPr>
          <a:xfrm>
            <a:off x="419100" y="228600"/>
            <a:ext cx="8153400" cy="990600"/>
          </a:xfrm>
          <a:prstGeom prst="rect">
            <a:avLst/>
          </a:prstGeom>
        </p:spPr>
        <p:txBody>
          <a:bodyPr vert="horz" anchor="ctr">
            <a:normAutofit fontScale="8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514350" indent="-514350">
              <a:buFont typeface="+mj-lt"/>
              <a:buAutoNum type="arabicPeriod"/>
            </a:pPr>
            <a:r>
              <a:rPr lang="en-US" dirty="0" smtClean="0"/>
              <a:t>Explain the Standards and why they are important: Structure</a:t>
            </a:r>
            <a:endParaRPr lang="en-US" dirty="0"/>
          </a:p>
        </p:txBody>
      </p:sp>
    </p:spTree>
    <p:extLst>
      <p:ext uri="{BB962C8B-B14F-4D97-AF65-F5344CB8AC3E}">
        <p14:creationId xmlns:p14="http://schemas.microsoft.com/office/powerpoint/2010/main" val="107883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
            <p:extLst>
              <p:ext uri="{D42A27DB-BD31-4B8C-83A1-F6EECF244321}">
                <p14:modId xmlns:p14="http://schemas.microsoft.com/office/powerpoint/2010/main" val="758341692"/>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p:cNvPicPr/>
          <p:nvPr/>
        </p:nvPicPr>
        <p:blipFill rotWithShape="1">
          <a:blip r:embed="rId8"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
        <p:nvSpPr>
          <p:cNvPr id="6" name="Title 3"/>
          <p:cNvSpPr txBox="1">
            <a:spLocks/>
          </p:cNvSpPr>
          <p:nvPr/>
        </p:nvSpPr>
        <p:spPr>
          <a:xfrm>
            <a:off x="419100" y="228600"/>
            <a:ext cx="8153400" cy="990600"/>
          </a:xfrm>
          <a:prstGeom prst="rect">
            <a:avLst/>
          </a:prstGeom>
        </p:spPr>
        <p:txBody>
          <a:bodyPr vert="horz" anchor="ctr">
            <a:normAutofit fontScale="8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514350" indent="-514350">
              <a:buFont typeface="+mj-lt"/>
              <a:buAutoNum type="arabicPeriod"/>
            </a:pPr>
            <a:r>
              <a:rPr lang="en-US" dirty="0" smtClean="0"/>
              <a:t>Explain the Standards and why they are important: Structure</a:t>
            </a:r>
            <a:endParaRPr lang="en-US" dirty="0"/>
          </a:p>
        </p:txBody>
      </p:sp>
    </p:spTree>
    <p:extLst>
      <p:ext uri="{BB962C8B-B14F-4D97-AF65-F5344CB8AC3E}">
        <p14:creationId xmlns:p14="http://schemas.microsoft.com/office/powerpoint/2010/main" val="3878189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43180" y="1589567"/>
            <a:ext cx="358402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sz="quarter" idx="1"/>
          </p:nvPr>
        </p:nvSpPr>
        <p:spPr/>
        <p:txBody>
          <a:bodyPr/>
          <a:lstStyle/>
          <a:p>
            <a:endParaRPr lang="en-US"/>
          </a:p>
        </p:txBody>
      </p:sp>
      <p:pic>
        <p:nvPicPr>
          <p:cNvPr id="7"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502" y="1590859"/>
            <a:ext cx="3886200" cy="4313255"/>
          </a:xfrm>
          <a:prstGeom prst="rect">
            <a:avLst/>
          </a:prstGeom>
        </p:spPr>
      </p:pic>
      <p:sp>
        <p:nvSpPr>
          <p:cNvPr id="11" name="Title 3"/>
          <p:cNvSpPr txBox="1">
            <a:spLocks/>
          </p:cNvSpPr>
          <p:nvPr/>
        </p:nvSpPr>
        <p:spPr>
          <a:xfrm>
            <a:off x="419100" y="228600"/>
            <a:ext cx="8153400" cy="990600"/>
          </a:xfrm>
          <a:prstGeom prst="rect">
            <a:avLst/>
          </a:prstGeom>
        </p:spPr>
        <p:txBody>
          <a:bodyPr vert="horz" anchor="ctr">
            <a:normAutofit fontScale="8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514350" indent="-514350">
              <a:buFont typeface="+mj-lt"/>
              <a:buAutoNum type="arabicPeriod"/>
            </a:pPr>
            <a:r>
              <a:rPr lang="en-US" dirty="0" smtClean="0"/>
              <a:t>Explain the Standards and why they are important: Resources</a:t>
            </a:r>
            <a:endParaRPr lang="en-US" dirty="0"/>
          </a:p>
        </p:txBody>
      </p:sp>
    </p:spTree>
    <p:extLst>
      <p:ext uri="{BB962C8B-B14F-4D97-AF65-F5344CB8AC3E}">
        <p14:creationId xmlns:p14="http://schemas.microsoft.com/office/powerpoint/2010/main" val="1741595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Distinguish </a:t>
            </a:r>
            <a:r>
              <a:rPr lang="en-US" dirty="0"/>
              <a:t>quality improvement and </a:t>
            </a:r>
            <a:r>
              <a:rPr lang="en-US" dirty="0" smtClean="0"/>
              <a:t>outcomes</a:t>
            </a:r>
            <a:endParaRPr lang="en-US" dirty="0"/>
          </a:p>
        </p:txBody>
      </p:sp>
      <p:sp>
        <p:nvSpPr>
          <p:cNvPr id="5" name="Content Placeholder 4"/>
          <p:cNvSpPr>
            <a:spLocks noGrp="1"/>
          </p:cNvSpPr>
          <p:nvPr>
            <p:ph sz="quarter" idx="1"/>
          </p:nvPr>
        </p:nvSpPr>
        <p:spPr/>
        <p:txBody>
          <a:bodyPr/>
          <a:lstStyle/>
          <a:p>
            <a:r>
              <a:rPr lang="en-US" dirty="0" smtClean="0"/>
              <a:t>Most funders are outcomes driven</a:t>
            </a:r>
          </a:p>
          <a:p>
            <a:r>
              <a:rPr lang="en-US" dirty="0" smtClean="0"/>
              <a:t>We need quality practices as well to get </a:t>
            </a:r>
            <a:r>
              <a:rPr lang="en-US" dirty="0" smtClean="0"/>
              <a:t>to positive </a:t>
            </a:r>
            <a:r>
              <a:rPr lang="en-US" dirty="0" smtClean="0"/>
              <a:t>outcomes </a:t>
            </a:r>
          </a:p>
          <a:p>
            <a:pPr lvl="1"/>
            <a:r>
              <a:rPr lang="en-US" dirty="0" smtClean="0"/>
              <a:t>Make links to research</a:t>
            </a:r>
          </a:p>
          <a:p>
            <a:r>
              <a:rPr lang="en-US" dirty="0" smtClean="0"/>
              <a:t>Need a constant cycle of improvement</a:t>
            </a:r>
            <a:endParaRPr lang="en-US" dirty="0"/>
          </a:p>
        </p:txBody>
      </p:sp>
    </p:spTree>
    <p:extLst>
      <p:ext uri="{BB962C8B-B14F-4D97-AF65-F5344CB8AC3E}">
        <p14:creationId xmlns:p14="http://schemas.microsoft.com/office/powerpoint/2010/main" val="307351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Connect </a:t>
            </a:r>
            <a:r>
              <a:rPr lang="en-US" dirty="0"/>
              <a:t>quality improvement to their </a:t>
            </a:r>
            <a:r>
              <a:rPr lang="en-US" dirty="0" smtClean="0"/>
              <a:t>priorities</a:t>
            </a:r>
            <a:endParaRPr lang="en-US" dirty="0"/>
          </a:p>
        </p:txBody>
      </p:sp>
      <p:sp>
        <p:nvSpPr>
          <p:cNvPr id="3" name="Content Placeholder 2"/>
          <p:cNvSpPr>
            <a:spLocks noGrp="1"/>
          </p:cNvSpPr>
          <p:nvPr>
            <p:ph sz="quarter" idx="1"/>
          </p:nvPr>
        </p:nvSpPr>
        <p:spPr/>
        <p:txBody>
          <a:bodyPr/>
          <a:lstStyle/>
          <a:p>
            <a:r>
              <a:rPr lang="en-US" dirty="0" smtClean="0"/>
              <a:t>Determine your funders’ priorities (i.e. violence prevention, closing the achievement gap, etc…)</a:t>
            </a:r>
          </a:p>
          <a:p>
            <a:r>
              <a:rPr lang="en-US" dirty="0" smtClean="0"/>
              <a:t>Connect any Standards content to their priorities (i.e. youth development)</a:t>
            </a:r>
          </a:p>
          <a:p>
            <a:r>
              <a:rPr lang="en-US" dirty="0" smtClean="0"/>
              <a:t>Remind them that you can’t meet those priorities without a quality program</a:t>
            </a:r>
          </a:p>
          <a:p>
            <a:pPr lvl="1"/>
            <a:r>
              <a:rPr lang="en-US" dirty="0" smtClean="0"/>
              <a:t>Example: It is hard to have a program improve literacy if they don’t have effective administrative practices or staff professional development</a:t>
            </a:r>
            <a:endParaRPr lang="en-US" dirty="0"/>
          </a:p>
        </p:txBody>
      </p:sp>
    </p:spTree>
    <p:extLst>
      <p:ext uri="{BB962C8B-B14F-4D97-AF65-F5344CB8AC3E}">
        <p14:creationId xmlns:p14="http://schemas.microsoft.com/office/powerpoint/2010/main" val="2663088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Make </a:t>
            </a:r>
            <a:r>
              <a:rPr lang="en-US" dirty="0"/>
              <a:t>connections to family and youth </a:t>
            </a:r>
          </a:p>
        </p:txBody>
      </p:sp>
      <p:sp>
        <p:nvSpPr>
          <p:cNvPr id="3" name="Content Placeholder 2"/>
          <p:cNvSpPr>
            <a:spLocks noGrp="1"/>
          </p:cNvSpPr>
          <p:nvPr>
            <p:ph sz="quarter" idx="1"/>
          </p:nvPr>
        </p:nvSpPr>
        <p:spPr/>
        <p:txBody>
          <a:bodyPr/>
          <a:lstStyle/>
          <a:p>
            <a:r>
              <a:rPr lang="en-US" dirty="0" smtClean="0"/>
              <a:t>Funders care about the communities they are trying to reach</a:t>
            </a:r>
          </a:p>
          <a:p>
            <a:r>
              <a:rPr lang="en-US" dirty="0" smtClean="0"/>
              <a:t>Discuss how the Standards improve relationships with youth/families</a:t>
            </a:r>
          </a:p>
          <a:p>
            <a:r>
              <a:rPr lang="en-US" dirty="0" smtClean="0"/>
              <a:t>Discuss how family and youth can participate in the assessment process </a:t>
            </a:r>
            <a:endParaRPr lang="en-US" dirty="0"/>
          </a:p>
        </p:txBody>
      </p:sp>
    </p:spTree>
    <p:extLst>
      <p:ext uri="{BB962C8B-B14F-4D97-AF65-F5344CB8AC3E}">
        <p14:creationId xmlns:p14="http://schemas.microsoft.com/office/powerpoint/2010/main" val="135348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Ask </a:t>
            </a:r>
            <a:r>
              <a:rPr lang="en-US" dirty="0"/>
              <a:t>to incorporate quality improvement into </a:t>
            </a:r>
            <a:r>
              <a:rPr lang="en-US" dirty="0" smtClean="0"/>
              <a:t>reporting</a:t>
            </a:r>
            <a:endParaRPr lang="en-US" dirty="0"/>
          </a:p>
        </p:txBody>
      </p:sp>
      <p:sp>
        <p:nvSpPr>
          <p:cNvPr id="3" name="Content Placeholder 2"/>
          <p:cNvSpPr>
            <a:spLocks noGrp="1"/>
          </p:cNvSpPr>
          <p:nvPr>
            <p:ph sz="quarter" idx="1"/>
          </p:nvPr>
        </p:nvSpPr>
        <p:spPr/>
        <p:txBody>
          <a:bodyPr/>
          <a:lstStyle/>
          <a:p>
            <a:r>
              <a:rPr lang="en-US" dirty="0" smtClean="0"/>
              <a:t>Ask funders to value the work that you do</a:t>
            </a:r>
          </a:p>
          <a:p>
            <a:r>
              <a:rPr lang="en-US" dirty="0" smtClean="0"/>
              <a:t>Quality improvement should a part of reporting as well as outcomes</a:t>
            </a:r>
          </a:p>
          <a:p>
            <a:r>
              <a:rPr lang="en-US" dirty="0" smtClean="0"/>
              <a:t>Feel free to add any other quality improvement related asks here as well</a:t>
            </a:r>
            <a:endParaRPr lang="en-US" dirty="0"/>
          </a:p>
        </p:txBody>
      </p:sp>
    </p:spTree>
    <p:extLst>
      <p:ext uri="{BB962C8B-B14F-4D97-AF65-F5344CB8AC3E}">
        <p14:creationId xmlns:p14="http://schemas.microsoft.com/office/powerpoint/2010/main" val="2710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4" name="Content Placeholder 3"/>
          <p:cNvPicPr>
            <a:picLocks noGrp="1" noChangeAspect="1"/>
          </p:cNvPicPr>
          <p:nvPr>
            <p:ph sz="quarter" idx="1"/>
          </p:nvPr>
        </p:nvPicPr>
        <p:blipFill>
          <a:blip r:embed="rId2"/>
          <a:stretch>
            <a:fillRect/>
          </a:stretch>
        </p:blipFill>
        <p:spPr>
          <a:xfrm>
            <a:off x="228600" y="1600200"/>
            <a:ext cx="3968749" cy="5029200"/>
          </a:xfrm>
          <a:prstGeom prst="rect">
            <a:avLst/>
          </a:prstGeom>
        </p:spPr>
      </p:pic>
      <p:pic>
        <p:nvPicPr>
          <p:cNvPr id="5" name="Picture 4"/>
          <p:cNvPicPr>
            <a:picLocks noChangeAspect="1"/>
          </p:cNvPicPr>
          <p:nvPr/>
        </p:nvPicPr>
        <p:blipFill>
          <a:blip r:embed="rId3"/>
          <a:stretch>
            <a:fillRect/>
          </a:stretch>
        </p:blipFill>
        <p:spPr>
          <a:xfrm>
            <a:off x="4689348" y="1866900"/>
            <a:ext cx="4343400" cy="4495800"/>
          </a:xfrm>
          <a:prstGeom prst="rect">
            <a:avLst/>
          </a:prstGeom>
        </p:spPr>
      </p:pic>
    </p:spTree>
    <p:extLst>
      <p:ext uri="{BB962C8B-B14F-4D97-AF65-F5344CB8AC3E}">
        <p14:creationId xmlns:p14="http://schemas.microsoft.com/office/powerpoint/2010/main" val="136260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On</a:t>
            </a:r>
          </a:p>
        </p:txBody>
      </p:sp>
      <p:sp>
        <p:nvSpPr>
          <p:cNvPr id="3" name="Content Placeholder 2"/>
          <p:cNvSpPr>
            <a:spLocks noGrp="1"/>
          </p:cNvSpPr>
          <p:nvPr>
            <p:ph sz="quarter" idx="1"/>
          </p:nvPr>
        </p:nvSpPr>
        <p:spPr/>
        <p:txBody>
          <a:bodyPr>
            <a:noAutofit/>
          </a:bodyPr>
          <a:lstStyle/>
          <a:p>
            <a:r>
              <a:rPr lang="en-US" sz="2400" dirty="0"/>
              <a:t>Your organization can sign on in support of the Standards </a:t>
            </a:r>
          </a:p>
          <a:p>
            <a:r>
              <a:rPr lang="en-US" sz="2400" dirty="0"/>
              <a:t>ACT Now will use this sign on in its communications and meetings with policymakers and funders</a:t>
            </a:r>
          </a:p>
          <a:p>
            <a:r>
              <a:rPr lang="en-US" sz="2400" dirty="0"/>
              <a:t>To sign-on email </a:t>
            </a:r>
            <a:r>
              <a:rPr lang="en-US" sz="2400" dirty="0" smtClean="0"/>
              <a:t>stantons@metrofamily.org</a:t>
            </a:r>
            <a:endParaRPr lang="en-US" sz="2400" dirty="0"/>
          </a:p>
        </p:txBody>
      </p:sp>
      <p:sp>
        <p:nvSpPr>
          <p:cNvPr id="4" name="Content Placeholder 3"/>
          <p:cNvSpPr>
            <a:spLocks noGrp="1"/>
          </p:cNvSpPr>
          <p:nvPr>
            <p:ph sz="quarter" idx="2"/>
          </p:nvPr>
        </p:nvSpPr>
        <p:spPr>
          <a:xfrm>
            <a:off x="4844901" y="1589566"/>
            <a:ext cx="3886200" cy="5268433"/>
          </a:xfrm>
        </p:spPr>
        <p:txBody>
          <a:bodyPr>
            <a:normAutofit fontScale="40000" lnSpcReduction="20000"/>
          </a:bodyPr>
          <a:lstStyle/>
          <a:p>
            <a:pPr lvl="0"/>
            <a:r>
              <a:rPr lang="en-US" dirty="0"/>
              <a:t>Illinois Collaboration on Youth</a:t>
            </a:r>
          </a:p>
          <a:p>
            <a:pPr lvl="0"/>
            <a:r>
              <a:rPr lang="en-US" dirty="0"/>
              <a:t>The Hub Project, Rochelle, IL</a:t>
            </a:r>
          </a:p>
          <a:p>
            <a:pPr lvl="0"/>
            <a:r>
              <a:rPr lang="en-US" dirty="0"/>
              <a:t>Holy Cross/Immaculate Heart of Mary Youth Program, Chicago, IL</a:t>
            </a:r>
          </a:p>
          <a:p>
            <a:pPr lvl="0"/>
            <a:r>
              <a:rPr lang="en-US" dirty="0"/>
              <a:t>Illinois Alliance of Boys &amp; Girls Clubs</a:t>
            </a:r>
          </a:p>
          <a:p>
            <a:pPr lvl="0"/>
            <a:r>
              <a:rPr lang="en-US" dirty="0"/>
              <a:t>Citizen Schools Illinois</a:t>
            </a:r>
          </a:p>
          <a:p>
            <a:pPr lvl="0"/>
            <a:r>
              <a:rPr lang="en-US" dirty="0"/>
              <a:t>United Way of Illinois </a:t>
            </a:r>
          </a:p>
          <a:p>
            <a:pPr lvl="0"/>
            <a:r>
              <a:rPr lang="en-US" dirty="0"/>
              <a:t>Fight Crime: Invest in Kids – Illinois </a:t>
            </a:r>
          </a:p>
          <a:p>
            <a:pPr lvl="0"/>
            <a:r>
              <a:rPr lang="en-US" dirty="0"/>
              <a:t>Children’s Home + Aid</a:t>
            </a:r>
          </a:p>
          <a:p>
            <a:pPr lvl="0"/>
            <a:r>
              <a:rPr lang="en-US" dirty="0" err="1"/>
              <a:t>Marillac</a:t>
            </a:r>
            <a:r>
              <a:rPr lang="en-US" dirty="0"/>
              <a:t> St. Vincent Family Services, Chicago, IL</a:t>
            </a:r>
          </a:p>
          <a:p>
            <a:pPr lvl="0"/>
            <a:r>
              <a:rPr lang="en-US" dirty="0"/>
              <a:t>Spark Chicago</a:t>
            </a:r>
          </a:p>
          <a:p>
            <a:pPr lvl="0"/>
            <a:r>
              <a:rPr lang="en-US" dirty="0"/>
              <a:t>Illinois State Alliance of YMCAs</a:t>
            </a:r>
          </a:p>
          <a:p>
            <a:pPr lvl="0"/>
            <a:r>
              <a:rPr lang="en-US" dirty="0"/>
              <a:t>YMCA of Metropolitan Chicago</a:t>
            </a:r>
          </a:p>
          <a:p>
            <a:pPr lvl="0"/>
            <a:r>
              <a:rPr lang="en-US" dirty="0"/>
              <a:t>Columbia College Chicago Community Schools</a:t>
            </a:r>
          </a:p>
          <a:p>
            <a:pPr lvl="0"/>
            <a:r>
              <a:rPr lang="en-US" dirty="0"/>
              <a:t>After-School All-Stars of Chicago</a:t>
            </a:r>
          </a:p>
          <a:p>
            <a:pPr lvl="0"/>
            <a:r>
              <a:rPr lang="en-US" dirty="0"/>
              <a:t>Project Success of Vermilion County</a:t>
            </a:r>
          </a:p>
          <a:p>
            <a:pPr lvl="0"/>
            <a:r>
              <a:rPr lang="en-US" dirty="0"/>
              <a:t>American Institutes for Research</a:t>
            </a:r>
          </a:p>
          <a:p>
            <a:pPr lvl="0"/>
            <a:r>
              <a:rPr lang="en-US" dirty="0"/>
              <a:t>Project Scope (Springfield, IL)</a:t>
            </a:r>
          </a:p>
          <a:p>
            <a:pPr lvl="0"/>
            <a:r>
              <a:rPr lang="en-US" dirty="0"/>
              <a:t>Chicago Public Schools</a:t>
            </a:r>
          </a:p>
          <a:p>
            <a:pPr lvl="0"/>
            <a:r>
              <a:rPr lang="en-US" dirty="0"/>
              <a:t>Chicago Lights</a:t>
            </a:r>
          </a:p>
          <a:p>
            <a:pPr lvl="0"/>
            <a:r>
              <a:rPr lang="en-US" dirty="0"/>
              <a:t>Erie Neighborhood House, Chicago, IL </a:t>
            </a:r>
          </a:p>
          <a:p>
            <a:pPr lvl="0"/>
            <a:r>
              <a:rPr lang="en-US" dirty="0"/>
              <a:t>Gary Comer Youth Center, Chicago, IL</a:t>
            </a:r>
          </a:p>
          <a:p>
            <a:endParaRPr lang="en-US" dirty="0"/>
          </a:p>
        </p:txBody>
      </p:sp>
    </p:spTree>
    <p:extLst>
      <p:ext uri="{BB962C8B-B14F-4D97-AF65-F5344CB8AC3E}">
        <p14:creationId xmlns:p14="http://schemas.microsoft.com/office/powerpoint/2010/main" val="410891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Questions</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34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quarter" idx="1"/>
          </p:nvPr>
        </p:nvSpPr>
        <p:spPr/>
        <p:txBody>
          <a:bodyPr/>
          <a:lstStyle/>
          <a:p>
            <a:r>
              <a:rPr lang="en-US" dirty="0"/>
              <a:t>Welcome </a:t>
            </a:r>
          </a:p>
          <a:p>
            <a:r>
              <a:rPr lang="en-US" dirty="0"/>
              <a:t>Background on ACT Now</a:t>
            </a:r>
          </a:p>
          <a:p>
            <a:r>
              <a:rPr lang="en-US" dirty="0"/>
              <a:t>Background on the Standards</a:t>
            </a:r>
          </a:p>
          <a:p>
            <a:r>
              <a:rPr lang="en-US" dirty="0"/>
              <a:t>How to Use the Standards</a:t>
            </a:r>
          </a:p>
          <a:p>
            <a:r>
              <a:rPr lang="en-US" dirty="0"/>
              <a:t>Next Steps for the Standards</a:t>
            </a:r>
          </a:p>
          <a:p>
            <a:r>
              <a:rPr lang="en-US" dirty="0"/>
              <a:t>Questions</a:t>
            </a:r>
          </a:p>
          <a:p>
            <a:endParaRPr lang="en-US" dirty="0"/>
          </a:p>
          <a:p>
            <a:pPr marL="0" indent="0">
              <a:buNone/>
            </a:pPr>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7357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209800"/>
          </a:xfrm>
        </p:spPr>
        <p:txBody>
          <a:bodyPr>
            <a:normAutofit/>
          </a:bodyPr>
          <a:lstStyle/>
          <a:p>
            <a:r>
              <a:rPr lang="en-US" dirty="0"/>
              <a:t>Susan Stanton, </a:t>
            </a:r>
            <a:r>
              <a:rPr lang="en-US" dirty="0" smtClean="0"/>
              <a:t>stantons@metrofamily.org</a:t>
            </a:r>
            <a:endParaRPr lang="en-US" dirty="0"/>
          </a:p>
          <a:p>
            <a:endParaRPr lang="en-US" dirty="0"/>
          </a:p>
          <a:p>
            <a:r>
              <a:rPr lang="en-US" dirty="0"/>
              <a:t>Resources can be found at </a:t>
            </a:r>
            <a:r>
              <a:rPr lang="en-US" dirty="0">
                <a:hlinkClick r:id="rId3"/>
              </a:rPr>
              <a:t>www.actnowillinois.org</a:t>
            </a:r>
            <a:r>
              <a:rPr lang="en-US" dirty="0"/>
              <a:t> </a:t>
            </a:r>
          </a:p>
        </p:txBody>
      </p:sp>
      <p:sp>
        <p:nvSpPr>
          <p:cNvPr id="3" name="Title 2"/>
          <p:cNvSpPr>
            <a:spLocks noGrp="1"/>
          </p:cNvSpPr>
          <p:nvPr>
            <p:ph type="title"/>
          </p:nvPr>
        </p:nvSpPr>
        <p:spPr/>
        <p:txBody>
          <a:bodyPr/>
          <a:lstStyle/>
          <a:p>
            <a:r>
              <a:rPr lang="en-US" dirty="0"/>
              <a:t>Contact Information</a:t>
            </a: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939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a:t>What is ACT Now?</a:t>
            </a:r>
          </a:p>
        </p:txBody>
      </p:sp>
      <p:sp>
        <p:nvSpPr>
          <p:cNvPr id="5" name="Content Placeholder 4"/>
          <p:cNvSpPr>
            <a:spLocks noGrp="1"/>
          </p:cNvSpPr>
          <p:nvPr>
            <p:ph sz="quarter" idx="1"/>
          </p:nvPr>
        </p:nvSpPr>
        <p:spPr/>
        <p:txBody>
          <a:bodyPr>
            <a:normAutofit/>
          </a:bodyPr>
          <a:lstStyle/>
          <a:p>
            <a:r>
              <a:rPr lang="en-US" dirty="0"/>
              <a:t>A statewide coalition that advocates for quality and affordable afterschool programs for Illinois’ youth</a:t>
            </a:r>
          </a:p>
          <a:p>
            <a:r>
              <a:rPr lang="en-US" dirty="0"/>
              <a:t>Our partners are:</a:t>
            </a:r>
          </a:p>
          <a:p>
            <a:pPr lvl="1"/>
            <a:r>
              <a:rPr lang="en-US" dirty="0"/>
              <a:t>Providers</a:t>
            </a:r>
          </a:p>
          <a:p>
            <a:pPr lvl="1"/>
            <a:r>
              <a:rPr lang="en-US" dirty="0"/>
              <a:t>Educators</a:t>
            </a:r>
          </a:p>
          <a:p>
            <a:pPr lvl="1"/>
            <a:r>
              <a:rPr lang="en-US" dirty="0"/>
              <a:t>State agency members</a:t>
            </a:r>
          </a:p>
          <a:p>
            <a:pPr lvl="1"/>
            <a:r>
              <a:rPr lang="en-US" dirty="0"/>
              <a:t>Community advocates </a:t>
            </a:r>
          </a:p>
          <a:p>
            <a:pPr lvl="1"/>
            <a:r>
              <a:rPr lang="en-US" dirty="0"/>
              <a:t>Youth organizations</a:t>
            </a:r>
          </a:p>
          <a:p>
            <a:pPr lvl="1"/>
            <a:r>
              <a:rPr lang="en-US" dirty="0"/>
              <a:t>Policymakers </a:t>
            </a: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615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ACT Now’s Committees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77317158"/>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p:nvPr/>
        </p:nvPicPr>
        <p:blipFill rotWithShape="1">
          <a:blip r:embed="rId8"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223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is ACT Now?</a:t>
            </a:r>
            <a:endParaRPr lang="en-US" sz="4800" dirty="0"/>
          </a:p>
        </p:txBody>
      </p:sp>
      <p:sp>
        <p:nvSpPr>
          <p:cNvPr id="3" name="Content Placeholder 2"/>
          <p:cNvSpPr>
            <a:spLocks noGrp="1"/>
          </p:cNvSpPr>
          <p:nvPr>
            <p:ph sz="quarter" idx="1"/>
          </p:nvPr>
        </p:nvSpPr>
        <p:spPr/>
        <p:txBody>
          <a:bodyPr>
            <a:normAutofit/>
          </a:bodyPr>
          <a:lstStyle/>
          <a:p>
            <a:r>
              <a:rPr lang="en-US" dirty="0"/>
              <a:t>ACT Now is a resource for: </a:t>
            </a:r>
          </a:p>
          <a:p>
            <a:pPr lvl="1"/>
            <a:r>
              <a:rPr lang="en-US" dirty="0"/>
              <a:t>Learning about policy </a:t>
            </a:r>
          </a:p>
          <a:p>
            <a:pPr lvl="1"/>
            <a:r>
              <a:rPr lang="en-US" dirty="0"/>
              <a:t>Networking with other providers </a:t>
            </a:r>
          </a:p>
          <a:p>
            <a:pPr lvl="1"/>
            <a:r>
              <a:rPr lang="en-US" dirty="0"/>
              <a:t>Receiving advocacy training </a:t>
            </a:r>
          </a:p>
          <a:p>
            <a:pPr lvl="1"/>
            <a:r>
              <a:rPr lang="en-US" dirty="0"/>
              <a:t>Learning about strategies for improving quality in afterschool programs</a:t>
            </a:r>
          </a:p>
          <a:p>
            <a:pPr lvl="1"/>
            <a:r>
              <a:rPr lang="en-US" dirty="0"/>
              <a:t>Drawing on technical expertise to inform best practices</a:t>
            </a:r>
          </a:p>
          <a:p>
            <a:pPr lvl="1"/>
            <a:r>
              <a:rPr lang="en-US" dirty="0"/>
              <a:t>Connecting with experts on professional development</a:t>
            </a:r>
          </a:p>
          <a:p>
            <a:pPr lvl="1"/>
            <a:r>
              <a:rPr lang="en-US" dirty="0"/>
              <a:t>Learning about professional development opportunities</a:t>
            </a:r>
          </a:p>
          <a:p>
            <a:endParaRPr lang="en-US"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992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Importance of Talking to Funders About Quality </a:t>
            </a:r>
            <a:endParaRPr lang="en-US" b="1" dirty="0"/>
          </a:p>
        </p:txBody>
      </p:sp>
      <p:sp>
        <p:nvSpPr>
          <p:cNvPr id="3" name="Content Placeholder 2"/>
          <p:cNvSpPr>
            <a:spLocks noGrp="1"/>
          </p:cNvSpPr>
          <p:nvPr>
            <p:ph sz="quarter" idx="1"/>
          </p:nvPr>
        </p:nvSpPr>
        <p:spPr/>
        <p:txBody>
          <a:bodyPr/>
          <a:lstStyle/>
          <a:p>
            <a:r>
              <a:rPr lang="en-US" dirty="0" smtClean="0"/>
              <a:t>Build awareness/speak a common language</a:t>
            </a:r>
          </a:p>
          <a:p>
            <a:r>
              <a:rPr lang="en-US" dirty="0" smtClean="0"/>
              <a:t>Invest them</a:t>
            </a:r>
          </a:p>
          <a:p>
            <a:r>
              <a:rPr lang="en-US" dirty="0" smtClean="0"/>
              <a:t>Professionalize the field and spread quality practices</a:t>
            </a:r>
          </a:p>
          <a:p>
            <a:r>
              <a:rPr lang="en-US" dirty="0" smtClean="0"/>
              <a:t>Get credit for your work!</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8518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a:t>
            </a:r>
            <a:endParaRPr lang="en-US" b="1"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Explain the Standards and why they are important</a:t>
            </a:r>
          </a:p>
          <a:p>
            <a:pPr marL="514350" indent="-514350">
              <a:buFont typeface="+mj-lt"/>
              <a:buAutoNum type="arabicPeriod"/>
            </a:pPr>
            <a:r>
              <a:rPr lang="en-US" dirty="0" smtClean="0"/>
              <a:t>Distinguish quality improvement and outcomes</a:t>
            </a:r>
          </a:p>
          <a:p>
            <a:pPr marL="514350" indent="-514350">
              <a:buFont typeface="+mj-lt"/>
              <a:buAutoNum type="arabicPeriod"/>
            </a:pPr>
            <a:r>
              <a:rPr lang="en-US" dirty="0" smtClean="0"/>
              <a:t>Connect quality improvement to their priorities</a:t>
            </a:r>
          </a:p>
          <a:p>
            <a:pPr marL="514350" indent="-514350">
              <a:buFont typeface="+mj-lt"/>
              <a:buAutoNum type="arabicPeriod"/>
            </a:pPr>
            <a:r>
              <a:rPr lang="en-US" dirty="0" smtClean="0"/>
              <a:t>Make connections to family and youth </a:t>
            </a:r>
          </a:p>
          <a:p>
            <a:pPr marL="514350" indent="-514350">
              <a:buFont typeface="+mj-lt"/>
              <a:buAutoNum type="arabicPeriod"/>
            </a:pPr>
            <a:r>
              <a:rPr lang="en-US" dirty="0" smtClean="0"/>
              <a:t>Ask to incorporate quality improvement into reporting</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424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514350" indent="-514350">
              <a:buFont typeface="+mj-lt"/>
              <a:buAutoNum type="arabicPeriod"/>
            </a:pPr>
            <a:r>
              <a:rPr lang="en-US" dirty="0"/>
              <a:t>Explain the Standards and why they are important</a:t>
            </a:r>
          </a:p>
        </p:txBody>
      </p:sp>
      <p:sp>
        <p:nvSpPr>
          <p:cNvPr id="5" name="Content Placeholder 4"/>
          <p:cNvSpPr>
            <a:spLocks noGrp="1"/>
          </p:cNvSpPr>
          <p:nvPr>
            <p:ph sz="quarter" idx="1"/>
          </p:nvPr>
        </p:nvSpPr>
        <p:spPr/>
        <p:txBody>
          <a:bodyPr/>
          <a:lstStyle/>
          <a:p>
            <a:pPr lvl="0"/>
            <a:r>
              <a:rPr lang="en-US" dirty="0" smtClean="0"/>
              <a:t>Positive </a:t>
            </a:r>
            <a:r>
              <a:rPr lang="en-US" dirty="0"/>
              <a:t>outcomes for youth are more likely to occur when they are engaged in high-quality after school programs that use evidence-based methods</a:t>
            </a:r>
            <a:r>
              <a:rPr lang="en-US" dirty="0" smtClean="0"/>
              <a:t>.</a:t>
            </a:r>
          </a:p>
          <a:p>
            <a:r>
              <a:rPr lang="en-US" dirty="0" smtClean="0"/>
              <a:t>These Standards are an aspirational</a:t>
            </a:r>
            <a:r>
              <a:rPr lang="en-US" dirty="0"/>
              <a:t>, “high </a:t>
            </a:r>
            <a:r>
              <a:rPr lang="en-US" dirty="0" smtClean="0"/>
              <a:t>bar” and a common </a:t>
            </a:r>
            <a:r>
              <a:rPr lang="en-US" dirty="0"/>
              <a:t>language to describe afterschool </a:t>
            </a:r>
            <a:r>
              <a:rPr lang="en-US" dirty="0" smtClean="0"/>
              <a:t>quality.</a:t>
            </a:r>
          </a:p>
          <a:p>
            <a:pPr lvl="0"/>
            <a:endParaRPr lang="en-US" dirty="0"/>
          </a:p>
          <a:p>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480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89566"/>
            <a:ext cx="3886200" cy="5039833"/>
          </a:xfrm>
        </p:spPr>
        <p:txBody>
          <a:bodyPr>
            <a:normAutofit fontScale="32500" lnSpcReduction="20000"/>
          </a:bodyPr>
          <a:lstStyle/>
          <a:p>
            <a:pPr lvl="0"/>
            <a:r>
              <a:rPr lang="en-US" sz="6800" dirty="0">
                <a:cs typeface="Arial" panose="020B0604020202020204" pitchFamily="34" charset="0"/>
              </a:rPr>
              <a:t>The Standards capture what has been </a:t>
            </a:r>
            <a:r>
              <a:rPr lang="en-US" sz="6800" b="1" dirty="0">
                <a:cs typeface="Arial" panose="020B0604020202020204" pitchFamily="34" charset="0"/>
              </a:rPr>
              <a:t>demonstrated, through research, to lead to positive outcomes for children</a:t>
            </a:r>
            <a:r>
              <a:rPr lang="en-US" sz="6800" dirty="0">
                <a:cs typeface="Arial" panose="020B0604020202020204" pitchFamily="34" charset="0"/>
              </a:rPr>
              <a:t>.</a:t>
            </a:r>
          </a:p>
          <a:p>
            <a:pPr lvl="0"/>
            <a:r>
              <a:rPr lang="en-US" sz="6800" dirty="0">
                <a:cs typeface="Arial" panose="020B0604020202020204" pitchFamily="34" charset="0"/>
              </a:rPr>
              <a:t>Developed through a two year collaborative process involving key stakeholders</a:t>
            </a:r>
          </a:p>
          <a:p>
            <a:r>
              <a:rPr lang="en-US" sz="6800" dirty="0"/>
              <a:t>Created with the landscape of the afterschool field in the context of Illinois and the providers’ input in mind</a:t>
            </a:r>
          </a:p>
          <a:p>
            <a:r>
              <a:rPr lang="en-US" sz="6800" dirty="0"/>
              <a:t>Free, voluntary guidelines </a:t>
            </a:r>
          </a:p>
          <a:p>
            <a:r>
              <a:rPr lang="en-US" sz="6800" dirty="0"/>
              <a:t>Generally applicable to all types of programs with all types of experience</a:t>
            </a:r>
          </a:p>
          <a:p>
            <a:pPr marL="0" lvl="0" indent="0">
              <a:buNone/>
            </a:pPr>
            <a:endParaRPr lang="en-US" dirty="0">
              <a:latin typeface="Arial" panose="020B0604020202020204" pitchFamily="34" charset="0"/>
              <a:cs typeface="Arial" panose="020B0604020202020204" pitchFamily="34" charset="0"/>
            </a:endParaRPr>
          </a:p>
          <a:p>
            <a:endParaRPr lang="en-US" dirty="0"/>
          </a:p>
        </p:txBody>
      </p:sp>
      <p:pic>
        <p:nvPicPr>
          <p:cNvPr id="5" name="Content Placeholder 4"/>
          <p:cNvPicPr>
            <a:picLocks noGrp="1"/>
          </p:cNvPicPr>
          <p:nvPr>
            <p:ph sz="quarter" idx="2"/>
          </p:nvPr>
        </p:nvPicPr>
        <p:blipFill rotWithShape="1">
          <a:blip r:embed="rId3"/>
          <a:srcRect l="33646" t="17941" r="34757" b="12741"/>
          <a:stretch/>
        </p:blipFill>
        <p:spPr bwMode="auto">
          <a:xfrm>
            <a:off x="5105400" y="1676400"/>
            <a:ext cx="3276600" cy="44196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
        <p:nvSpPr>
          <p:cNvPr id="8" name="Title 3"/>
          <p:cNvSpPr txBox="1">
            <a:spLocks/>
          </p:cNvSpPr>
          <p:nvPr/>
        </p:nvSpPr>
        <p:spPr>
          <a:xfrm>
            <a:off x="419100" y="228600"/>
            <a:ext cx="8153400" cy="990600"/>
          </a:xfrm>
          <a:prstGeom prst="rect">
            <a:avLst/>
          </a:prstGeom>
        </p:spPr>
        <p:txBody>
          <a:bodyPr vert="horz" anchor="ctr">
            <a:normAutofit fontScale="8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514350" indent="-514350">
              <a:buFont typeface="+mj-lt"/>
              <a:buAutoNum type="arabicPeriod"/>
            </a:pPr>
            <a:r>
              <a:rPr lang="en-US" dirty="0" smtClean="0"/>
              <a:t>Explain the Standards and why they are important: Background</a:t>
            </a:r>
            <a:endParaRPr lang="en-US" dirty="0"/>
          </a:p>
        </p:txBody>
      </p:sp>
    </p:spTree>
    <p:extLst>
      <p:ext uri="{BB962C8B-B14F-4D97-AF65-F5344CB8AC3E}">
        <p14:creationId xmlns:p14="http://schemas.microsoft.com/office/powerpoint/2010/main" val="1327444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1037</TotalTime>
  <Words>2101</Words>
  <Application>Microsoft Office PowerPoint</Application>
  <PresentationFormat>On-screen Show (4:3)</PresentationFormat>
  <Paragraphs>208</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Futura</vt:lpstr>
      <vt:lpstr>Tw Cen MT</vt:lpstr>
      <vt:lpstr>Wingdings</vt:lpstr>
      <vt:lpstr>Wingdings 2</vt:lpstr>
      <vt:lpstr>Median</vt:lpstr>
      <vt:lpstr>Illinois Statewide Afterschool Quality Standards </vt:lpstr>
      <vt:lpstr>Agenda</vt:lpstr>
      <vt:lpstr>What is ACT Now?</vt:lpstr>
      <vt:lpstr>ACT Now’s Committees</vt:lpstr>
      <vt:lpstr>What is ACT Now?</vt:lpstr>
      <vt:lpstr>The Importance of Talking to Funders About Quality </vt:lpstr>
      <vt:lpstr>Process</vt:lpstr>
      <vt:lpstr>Explain the Standards and why they are important</vt:lpstr>
      <vt:lpstr>PowerPoint Presentation</vt:lpstr>
      <vt:lpstr>PowerPoint Presentation</vt:lpstr>
      <vt:lpstr>PowerPoint Presentation</vt:lpstr>
      <vt:lpstr>PowerPoint Presentation</vt:lpstr>
      <vt:lpstr>2. Distinguish quality improvement and outcomes</vt:lpstr>
      <vt:lpstr>3. Connect quality improvement to their priorities</vt:lpstr>
      <vt:lpstr>4. Make connections to family and youth </vt:lpstr>
      <vt:lpstr>5. Ask to incorporate quality improvement into reporting</vt:lpstr>
      <vt:lpstr>Resources</vt:lpstr>
      <vt:lpstr>Sign On</vt:lpstr>
      <vt:lpstr>Questions</vt:lpstr>
      <vt:lpstr>Contact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Afterschool Programs to Support College and Career Readiness</dc:title>
  <dc:creator>Susan Stanton</dc:creator>
  <cp:lastModifiedBy>Stanton, Susan</cp:lastModifiedBy>
  <cp:revision>51</cp:revision>
  <dcterms:created xsi:type="dcterms:W3CDTF">2016-07-18T14:33:10Z</dcterms:created>
  <dcterms:modified xsi:type="dcterms:W3CDTF">2018-03-15T20:17:53Z</dcterms:modified>
</cp:coreProperties>
</file>