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4"/>
  </p:notesMasterIdLst>
  <p:sldIdLst>
    <p:sldId id="256" r:id="rId2"/>
    <p:sldId id="330" r:id="rId3"/>
    <p:sldId id="258" r:id="rId4"/>
    <p:sldId id="261" r:id="rId5"/>
    <p:sldId id="331" r:id="rId6"/>
    <p:sldId id="332" r:id="rId7"/>
    <p:sldId id="333" r:id="rId8"/>
    <p:sldId id="337" r:id="rId9"/>
    <p:sldId id="277" r:id="rId10"/>
    <p:sldId id="353" r:id="rId11"/>
    <p:sldId id="284" r:id="rId12"/>
    <p:sldId id="335" r:id="rId13"/>
    <p:sldId id="336" r:id="rId14"/>
    <p:sldId id="302" r:id="rId15"/>
    <p:sldId id="351" r:id="rId16"/>
    <p:sldId id="354" r:id="rId17"/>
    <p:sldId id="282" r:id="rId18"/>
    <p:sldId id="273" r:id="rId19"/>
    <p:sldId id="338" r:id="rId20"/>
    <p:sldId id="291" r:id="rId21"/>
    <p:sldId id="339" r:id="rId22"/>
    <p:sldId id="340" r:id="rId23"/>
    <p:sldId id="342" r:id="rId24"/>
    <p:sldId id="341" r:id="rId25"/>
    <p:sldId id="287" r:id="rId26"/>
    <p:sldId id="350" r:id="rId27"/>
    <p:sldId id="343" r:id="rId28"/>
    <p:sldId id="349" r:id="rId29"/>
    <p:sldId id="345" r:id="rId30"/>
    <p:sldId id="355" r:id="rId31"/>
    <p:sldId id="346" r:id="rId32"/>
    <p:sldId id="347" r:id="rId33"/>
  </p:sldIdLst>
  <p:sldSz cx="9144000" cy="5143500" type="screen16x9"/>
  <p:notesSz cx="6858000" cy="9144000"/>
  <p:embeddedFontLst>
    <p:embeddedFont>
      <p:font typeface="Bellota Text" panose="020B0604020202020204" charset="0"/>
      <p:regular r:id="rId35"/>
      <p:bold r:id="rId36"/>
      <p:italic r:id="rId37"/>
      <p:boldItalic r:id="rId38"/>
    </p:embeddedFont>
    <p:embeddedFont>
      <p:font typeface="Boogaloo" panose="020B0604020202020204" charset="0"/>
      <p:regular r:id="rId39"/>
    </p:embeddedFont>
    <p:embeddedFont>
      <p:font typeface="Lexend Deca" panose="020B0604020202020204" charset="0"/>
      <p:regular r:id="rId40"/>
      <p:bold r:id="rId41"/>
    </p:embeddedFont>
    <p:embeddedFont>
      <p:font typeface="Lexend Deca ExtraBold" panose="020B0604020202020204" charset="0"/>
      <p:bold r:id="rId42"/>
    </p:embeddedFont>
    <p:embeddedFont>
      <p:font typeface="Roboto Condensed Light" panose="02000000000000000000"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941AC-6DD8-9783-BED0-4C8F124D844F}" name="Gillani, Nikki" initials="GN" userId="S::gillanin@actnowillinois.org::9c11981d-a6dc-4d19-a5d6-848c0261d16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7FF97"/>
    <a:srgbClr val="FFF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6C464E-4717-487F-8480-E25753B77B2D}">
  <a:tblStyle styleId="{C06C464E-4717-487F-8480-E25753B77B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7" autoAdjust="0"/>
    <p:restoredTop sz="81937" autoAdjust="0"/>
  </p:normalViewPr>
  <p:slideViewPr>
    <p:cSldViewPr snapToGrid="0">
      <p:cViewPr varScale="1">
        <p:scale>
          <a:sx n="97" d="100"/>
          <a:sy n="97" d="100"/>
        </p:scale>
        <p:origin x="1344"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1048f4b00d7_0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1048f4b00d7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370321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043384c365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043384c365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Use the completed gap analysis to guide this</a:t>
            </a:r>
            <a:endParaRPr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043384c365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043384c365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Another method of assessing capacity</a:t>
            </a:r>
            <a:r>
              <a:rPr lang="en-US" b="0" dirty="0"/>
              <a:t>—building out your program</a:t>
            </a:r>
            <a:endParaRPr lang="en-US" b="1" dirty="0"/>
          </a:p>
          <a:p>
            <a:pPr marL="0" lvl="0" indent="0" algn="l" rtl="0">
              <a:spcBef>
                <a:spcPts val="0"/>
              </a:spcBef>
              <a:spcAft>
                <a:spcPts val="0"/>
              </a:spcAft>
              <a:buNone/>
            </a:pPr>
            <a:r>
              <a:rPr lang="en-US" dirty="0"/>
              <a:t>Program areas:</a:t>
            </a:r>
          </a:p>
          <a:p>
            <a:pPr marL="0" lvl="0" indent="0" algn="l" rtl="0">
              <a:spcBef>
                <a:spcPts val="0"/>
              </a:spcBef>
              <a:spcAft>
                <a:spcPts val="0"/>
              </a:spcAft>
              <a:buNone/>
            </a:pPr>
            <a:r>
              <a:rPr lang="en-US" dirty="0"/>
              <a:t>-health and wellness</a:t>
            </a:r>
          </a:p>
          <a:p>
            <a:pPr marL="0" lvl="0" indent="0" algn="l" rtl="0">
              <a:spcBef>
                <a:spcPts val="0"/>
              </a:spcBef>
              <a:spcAft>
                <a:spcPts val="0"/>
              </a:spcAft>
              <a:buNone/>
            </a:pPr>
            <a:r>
              <a:rPr lang="en-US" dirty="0"/>
              <a:t>-academics/homework help</a:t>
            </a:r>
          </a:p>
          <a:p>
            <a:pPr marL="0" lvl="0" indent="0" algn="l" rtl="0">
              <a:spcBef>
                <a:spcPts val="0"/>
              </a:spcBef>
              <a:spcAft>
                <a:spcPts val="0"/>
              </a:spcAft>
              <a:buNone/>
            </a:pPr>
            <a:r>
              <a:rPr lang="en-US" dirty="0"/>
              <a:t>-mentoring</a:t>
            </a:r>
          </a:p>
          <a:p>
            <a:pPr marL="0" lvl="0" indent="0" algn="l" rtl="0">
              <a:spcBef>
                <a:spcPts val="0"/>
              </a:spcBef>
              <a:spcAft>
                <a:spcPts val="0"/>
              </a:spcAft>
              <a:buNone/>
            </a:pPr>
            <a:r>
              <a:rPr lang="en-US" dirty="0"/>
              <a:t>-sports &amp; recreation</a:t>
            </a:r>
          </a:p>
          <a:p>
            <a:pPr marL="0" lvl="0" indent="0" algn="l" rtl="0">
              <a:spcBef>
                <a:spcPts val="0"/>
              </a:spcBef>
              <a:spcAft>
                <a:spcPts val="0"/>
              </a:spcAft>
              <a:buNone/>
            </a:pPr>
            <a:r>
              <a:rPr lang="en-US" dirty="0"/>
              <a:t>-STEM</a:t>
            </a:r>
          </a:p>
          <a:p>
            <a:pPr marL="0" lvl="0" indent="0" algn="l" rtl="0">
              <a:spcBef>
                <a:spcPts val="0"/>
              </a:spcBef>
              <a:spcAft>
                <a:spcPts val="0"/>
              </a:spcAft>
              <a:buNone/>
            </a:pPr>
            <a:r>
              <a:rPr lang="en-US" dirty="0"/>
              <a:t>-conflict resolution/restorative justice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t>Use understanding of capacity to build this</a:t>
            </a:r>
          </a:p>
          <a:p>
            <a:r>
              <a:rPr lang="en-US" sz="2400" dirty="0" err="1"/>
              <a:t>Jamboard</a:t>
            </a:r>
            <a:r>
              <a:rPr lang="en-US" sz="2400" dirty="0"/>
              <a:t>? For august and sept.</a:t>
            </a:r>
          </a:p>
        </p:txBody>
      </p:sp>
    </p:spTree>
    <p:extLst>
      <p:ext uri="{BB962C8B-B14F-4D97-AF65-F5344CB8AC3E}">
        <p14:creationId xmlns:p14="http://schemas.microsoft.com/office/powerpoint/2010/main" val="51921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1048f4b00d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1048f4b00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will your partners provide to help you fill gaps and increase capacity?</a:t>
            </a:r>
          </a:p>
          <a:p>
            <a:r>
              <a:rPr lang="en-US" dirty="0"/>
              <a:t>How often will partners implement programming/provide resources?</a:t>
            </a:r>
          </a:p>
          <a:p>
            <a:endParaRPr lang="en-US" dirty="0"/>
          </a:p>
        </p:txBody>
      </p:sp>
    </p:spTree>
    <p:extLst>
      <p:ext uri="{BB962C8B-B14F-4D97-AF65-F5344CB8AC3E}">
        <p14:creationId xmlns:p14="http://schemas.microsoft.com/office/powerpoint/2010/main" val="3781139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Program areas (as listed in the capacity assessment slide)</a:t>
            </a:r>
          </a:p>
          <a:p>
            <a:pPr marL="0" lvl="0" indent="0" algn="l" rtl="0">
              <a:spcBef>
                <a:spcPts val="0"/>
              </a:spcBef>
              <a:spcAft>
                <a:spcPts val="0"/>
              </a:spcAft>
              <a:buNone/>
            </a:pPr>
            <a:r>
              <a:rPr lang="en-US" dirty="0"/>
              <a:t>-health and wellness</a:t>
            </a:r>
          </a:p>
          <a:p>
            <a:pPr marL="0" lvl="0" indent="0" algn="l" rtl="0">
              <a:spcBef>
                <a:spcPts val="0"/>
              </a:spcBef>
              <a:spcAft>
                <a:spcPts val="0"/>
              </a:spcAft>
              <a:buNone/>
            </a:pPr>
            <a:r>
              <a:rPr lang="en-US" dirty="0"/>
              <a:t>-academics/homework help</a:t>
            </a:r>
          </a:p>
          <a:p>
            <a:pPr marL="0" lvl="0" indent="0" algn="l" rtl="0">
              <a:spcBef>
                <a:spcPts val="0"/>
              </a:spcBef>
              <a:spcAft>
                <a:spcPts val="0"/>
              </a:spcAft>
              <a:buNone/>
            </a:pPr>
            <a:r>
              <a:rPr lang="en-US" dirty="0"/>
              <a:t>-mentoring</a:t>
            </a:r>
          </a:p>
          <a:p>
            <a:pPr marL="0" lvl="0" indent="0" algn="l" rtl="0">
              <a:spcBef>
                <a:spcPts val="0"/>
              </a:spcBef>
              <a:spcAft>
                <a:spcPts val="0"/>
              </a:spcAft>
              <a:buNone/>
            </a:pPr>
            <a:r>
              <a:rPr lang="en-US" dirty="0"/>
              <a:t>-sports &amp; recreation</a:t>
            </a:r>
          </a:p>
          <a:p>
            <a:pPr marL="0" lvl="0" indent="0" algn="l" rtl="0">
              <a:spcBef>
                <a:spcPts val="0"/>
              </a:spcBef>
              <a:spcAft>
                <a:spcPts val="0"/>
              </a:spcAft>
              <a:buNone/>
            </a:pPr>
            <a:r>
              <a:rPr lang="en-US" dirty="0"/>
              <a:t>-STEM</a:t>
            </a:r>
          </a:p>
          <a:p>
            <a:pPr marL="0" lvl="0" indent="0" algn="l" rtl="0">
              <a:spcBef>
                <a:spcPts val="0"/>
              </a:spcBef>
              <a:spcAft>
                <a:spcPts val="0"/>
              </a:spcAft>
              <a:buNone/>
            </a:pPr>
            <a:r>
              <a:rPr lang="en-US" dirty="0"/>
              <a:t>-conflict resolution/restorative justice</a:t>
            </a:r>
          </a:p>
          <a:p>
            <a:endParaRPr lang="en-US" dirty="0"/>
          </a:p>
        </p:txBody>
      </p:sp>
    </p:spTree>
    <p:extLst>
      <p:ext uri="{BB962C8B-B14F-4D97-AF65-F5344CB8AC3E}">
        <p14:creationId xmlns:p14="http://schemas.microsoft.com/office/powerpoint/2010/main" val="1663840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43384c365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43384c36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43384c365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43384c36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04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43384c3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43384c3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1048f4b00d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1048f4b00d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43384c365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043384c365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43384c3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43384c3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374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g1048f4b00d7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5" name="Google Shape;1705;g1048f4b00d7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fc863c09f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fc863c09f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fc863c09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fc863c09f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043384c365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043384c365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https://www.isbe.net/Pages/21st-Century-Community-Learning-Centers.aspx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tools from yesterday’s session were helpful</a:t>
            </a:r>
          </a:p>
          <a:p>
            <a:pPr lvl="1"/>
            <a:r>
              <a:rPr lang="en-US" dirty="0"/>
              <a:t>Yes</a:t>
            </a:r>
          </a:p>
          <a:p>
            <a:pPr lvl="1"/>
            <a:r>
              <a:rPr lang="en-US" dirty="0"/>
              <a:t>Sort of</a:t>
            </a:r>
          </a:p>
          <a:p>
            <a:pPr lvl="1"/>
            <a:r>
              <a:rPr lang="en-US" dirty="0"/>
              <a:t>No</a:t>
            </a:r>
          </a:p>
          <a:p>
            <a:pPr lvl="0"/>
            <a:r>
              <a:rPr lang="en-US" dirty="0"/>
              <a:t>I like having the opportunity to work within these sessions</a:t>
            </a:r>
          </a:p>
          <a:p>
            <a:pPr lvl="1"/>
            <a:r>
              <a:rPr lang="en-US" dirty="0"/>
              <a:t>Yes</a:t>
            </a:r>
          </a:p>
          <a:p>
            <a:pPr lvl="1"/>
            <a:r>
              <a:rPr lang="en-US" dirty="0"/>
              <a:t>Sort of</a:t>
            </a:r>
          </a:p>
          <a:p>
            <a:pPr lvl="1"/>
            <a:r>
              <a:rPr lang="en-US" dirty="0"/>
              <a:t>No</a:t>
            </a:r>
          </a:p>
        </p:txBody>
      </p:sp>
    </p:spTree>
    <p:extLst>
      <p:ext uri="{BB962C8B-B14F-4D97-AF65-F5344CB8AC3E}">
        <p14:creationId xmlns:p14="http://schemas.microsoft.com/office/powerpoint/2010/main" val="125417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43384c365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043384c365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43384c365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43384c365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WORKING sessions. There will be accompanying worksheets and documents for you all to fill out as we are in this session so that you walk away with tangible tools that prepare you for upcoming NOFOs. Throughout these sessions there are opportunities for engagement and share outs through </a:t>
            </a:r>
            <a:r>
              <a:rPr lang="en-US" dirty="0" err="1"/>
              <a:t>menti</a:t>
            </a:r>
            <a:r>
              <a:rPr lang="en-US" dirty="0"/>
              <a:t> meters and </a:t>
            </a:r>
            <a:r>
              <a:rPr lang="en-US" dirty="0" err="1"/>
              <a:t>jamboards</a:t>
            </a:r>
            <a:r>
              <a:rPr lang="en-US" dirty="0"/>
              <a:t> that will enhance your learning experience—please participate in these opportunities.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043384c365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043384c365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72100" y="1482525"/>
            <a:ext cx="7551900" cy="1395600"/>
          </a:xfrm>
          <a:prstGeom prst="rect">
            <a:avLst/>
          </a:prstGeom>
        </p:spPr>
        <p:txBody>
          <a:bodyPr spcFirstLastPara="1" wrap="square" lIns="0" tIns="0" rIns="0" bIns="0" anchor="b" anchorCtr="0">
            <a:noAutofit/>
          </a:bodyPr>
          <a:lstStyle>
            <a:lvl1pPr lvl="0" algn="r">
              <a:spcBef>
                <a:spcPts val="0"/>
              </a:spcBef>
              <a:spcAft>
                <a:spcPts val="0"/>
              </a:spcAft>
              <a:buSzPts val="5200"/>
              <a:buNone/>
              <a:defRPr sz="5000">
                <a:latin typeface="Lexend Deca"/>
                <a:ea typeface="Lexend Deca"/>
                <a:cs typeface="Lexend Deca"/>
                <a:sym typeface="Lexend Dec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24950" y="3241537"/>
            <a:ext cx="4347000" cy="343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12" name="Google Shape;12;p2"/>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
        <p:nvSpPr>
          <p:cNvPr id="13" name="Google Shape;13;p2"/>
          <p:cNvSpPr/>
          <p:nvPr/>
        </p:nvSpPr>
        <p:spPr>
          <a:xfrm rot="440971" flipH="1">
            <a:off x="-1229822" y="409185"/>
            <a:ext cx="5555744" cy="3777407"/>
          </a:xfrm>
          <a:prstGeom prst="arc">
            <a:avLst>
              <a:gd name="adj1" fmla="val 13024621"/>
              <a:gd name="adj2" fmla="val 0"/>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832205" flipH="1">
            <a:off x="5568995" y="1086575"/>
            <a:ext cx="3825910" cy="3826198"/>
          </a:xfrm>
          <a:prstGeom prst="arc">
            <a:avLst>
              <a:gd name="adj1" fmla="val 12577092"/>
              <a:gd name="adj2" fmla="val 20423463"/>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6"/>
        <p:cNvGrpSpPr/>
        <p:nvPr/>
      </p:nvGrpSpPr>
      <p:grpSpPr>
        <a:xfrm>
          <a:off x="0" y="0"/>
          <a:ext cx="0" cy="0"/>
          <a:chOff x="0" y="0"/>
          <a:chExt cx="0" cy="0"/>
        </a:xfrm>
      </p:grpSpPr>
      <p:pic>
        <p:nvPicPr>
          <p:cNvPr id="97" name="Google Shape;97;p15"/>
          <p:cNvPicPr preferRelativeResize="0"/>
          <p:nvPr/>
        </p:nvPicPr>
        <p:blipFill rotWithShape="1">
          <a:blip r:embed="rId2">
            <a:alphaModFix/>
          </a:blip>
          <a:srcRect t="-1090" b="1090"/>
          <a:stretch/>
        </p:blipFill>
        <p:spPr>
          <a:xfrm flipH="1">
            <a:off x="4107188" y="-1739750"/>
            <a:ext cx="12194099" cy="8622999"/>
          </a:xfrm>
          <a:prstGeom prst="rect">
            <a:avLst/>
          </a:prstGeom>
          <a:noFill/>
          <a:ln>
            <a:noFill/>
          </a:ln>
        </p:spPr>
      </p:pic>
      <p:sp>
        <p:nvSpPr>
          <p:cNvPr id="98" name="Google Shape;98;p15"/>
          <p:cNvSpPr txBox="1">
            <a:spLocks noGrp="1"/>
          </p:cNvSpPr>
          <p:nvPr>
            <p:ph type="title"/>
          </p:nvPr>
        </p:nvSpPr>
        <p:spPr>
          <a:xfrm flipH="1">
            <a:off x="934400" y="1726025"/>
            <a:ext cx="29454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5"/>
          <p:cNvSpPr txBox="1">
            <a:spLocks noGrp="1"/>
          </p:cNvSpPr>
          <p:nvPr>
            <p:ph type="subTitle" idx="1"/>
          </p:nvPr>
        </p:nvSpPr>
        <p:spPr>
          <a:xfrm flipH="1">
            <a:off x="1305575" y="2793175"/>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 name="Google Shape;100;p15"/>
          <p:cNvSpPr txBox="1">
            <a:spLocks noGrp="1"/>
          </p:cNvSpPr>
          <p:nvPr>
            <p:ph type="title" idx="2" hasCustomPrompt="1"/>
          </p:nvPr>
        </p:nvSpPr>
        <p:spPr>
          <a:xfrm flipH="1">
            <a:off x="5287725"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5"/>
          <p:cNvSpPr/>
          <p:nvPr/>
        </p:nvSpPr>
        <p:spPr>
          <a:xfrm rot="7452657" flipH="1">
            <a:off x="5983365"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573042" flipH="1">
            <a:off x="-168385"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3"/>
        <p:cNvGrpSpPr/>
        <p:nvPr/>
      </p:nvGrpSpPr>
      <p:grpSpPr>
        <a:xfrm>
          <a:off x="0" y="0"/>
          <a:ext cx="0" cy="0"/>
          <a:chOff x="0" y="0"/>
          <a:chExt cx="0" cy="0"/>
        </a:xfrm>
      </p:grpSpPr>
      <p:pic>
        <p:nvPicPr>
          <p:cNvPr id="104" name="Google Shape;104;p16"/>
          <p:cNvPicPr preferRelativeResize="0"/>
          <p:nvPr/>
        </p:nvPicPr>
        <p:blipFill rotWithShape="1">
          <a:blip r:embed="rId2">
            <a:alphaModFix/>
          </a:blip>
          <a:srcRect t="-1090" b="1090"/>
          <a:stretch/>
        </p:blipFill>
        <p:spPr>
          <a:xfrm>
            <a:off x="-6551450" y="-3771500"/>
            <a:ext cx="12194099" cy="8622999"/>
          </a:xfrm>
          <a:prstGeom prst="rect">
            <a:avLst/>
          </a:prstGeom>
          <a:noFill/>
          <a:ln>
            <a:noFill/>
          </a:ln>
        </p:spPr>
      </p:pic>
      <p:sp>
        <p:nvSpPr>
          <p:cNvPr id="105" name="Google Shape;105;p16"/>
          <p:cNvSpPr txBox="1">
            <a:spLocks noGrp="1"/>
          </p:cNvSpPr>
          <p:nvPr>
            <p:ph type="title"/>
          </p:nvPr>
        </p:nvSpPr>
        <p:spPr>
          <a:xfrm>
            <a:off x="4897075" y="2822700"/>
            <a:ext cx="3481200" cy="10206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16"/>
          <p:cNvSpPr txBox="1">
            <a:spLocks noGrp="1"/>
          </p:cNvSpPr>
          <p:nvPr>
            <p:ph type="subTitle" idx="1"/>
          </p:nvPr>
        </p:nvSpPr>
        <p:spPr>
          <a:xfrm>
            <a:off x="5441838"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7" name="Google Shape;107;p16"/>
          <p:cNvSpPr txBox="1">
            <a:spLocks noGrp="1"/>
          </p:cNvSpPr>
          <p:nvPr>
            <p:ph type="title" idx="2" hasCustomPrompt="1"/>
          </p:nvPr>
        </p:nvSpPr>
        <p:spPr>
          <a:xfrm>
            <a:off x="1177188" y="10734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16"/>
          <p:cNvSpPr/>
          <p:nvPr/>
        </p:nvSpPr>
        <p:spPr>
          <a:xfrm rot="-3347343" flipH="1">
            <a:off x="-722578"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9435894" flipH="1">
            <a:off x="4740084"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SECTION_HEADER_2_1">
    <p:spTree>
      <p:nvGrpSpPr>
        <p:cNvPr id="1" name="Shape 110"/>
        <p:cNvGrpSpPr/>
        <p:nvPr/>
      </p:nvGrpSpPr>
      <p:grpSpPr>
        <a:xfrm>
          <a:off x="0" y="0"/>
          <a:ext cx="0" cy="0"/>
          <a:chOff x="0" y="0"/>
          <a:chExt cx="0" cy="0"/>
        </a:xfrm>
      </p:grpSpPr>
      <p:pic>
        <p:nvPicPr>
          <p:cNvPr id="111" name="Google Shape;111;p17"/>
          <p:cNvPicPr preferRelativeResize="0"/>
          <p:nvPr/>
        </p:nvPicPr>
        <p:blipFill rotWithShape="1">
          <a:blip r:embed="rId2">
            <a:alphaModFix/>
          </a:blip>
          <a:srcRect t="-1090" b="1090"/>
          <a:stretch/>
        </p:blipFill>
        <p:spPr>
          <a:xfrm flipH="1">
            <a:off x="3489288" y="-3771500"/>
            <a:ext cx="12194099" cy="8622999"/>
          </a:xfrm>
          <a:prstGeom prst="rect">
            <a:avLst/>
          </a:prstGeom>
          <a:noFill/>
          <a:ln>
            <a:noFill/>
          </a:ln>
        </p:spPr>
      </p:pic>
      <p:sp>
        <p:nvSpPr>
          <p:cNvPr id="112" name="Google Shape;112;p17"/>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17"/>
          <p:cNvSpPr txBox="1">
            <a:spLocks noGrp="1"/>
          </p:cNvSpPr>
          <p:nvPr>
            <p:ph type="subTitle" idx="1"/>
          </p:nvPr>
        </p:nvSpPr>
        <p:spPr>
          <a:xfrm flipH="1">
            <a:off x="1392700" y="3979200"/>
            <a:ext cx="2297400" cy="624300"/>
          </a:xfrm>
          <a:prstGeom prst="rect">
            <a:avLst/>
          </a:prstGeom>
        </p:spPr>
        <p:txBody>
          <a:bodyPr spcFirstLastPara="1" wrap="square" lIns="0" tIns="0" rIns="0" bIns="0" anchor="ctr" anchorCtr="0">
            <a:noAutofit/>
          </a:bodyPr>
          <a:lstStyle>
            <a:lvl1pPr lvl="0" algn="ctr" rtl="0">
              <a:spcBef>
                <a:spcPts val="0"/>
              </a:spcBef>
              <a:spcAft>
                <a:spcPts val="0"/>
              </a:spcAft>
              <a:buSzPts val="1600"/>
              <a:buNone/>
              <a:defRPr>
                <a:solidFill>
                  <a:schemeClr val="dk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4" name="Google Shape;114;p17"/>
          <p:cNvSpPr txBox="1">
            <a:spLocks noGrp="1"/>
          </p:cNvSpPr>
          <p:nvPr>
            <p:ph type="title" idx="2" hasCustomPrompt="1"/>
          </p:nvPr>
        </p:nvSpPr>
        <p:spPr>
          <a:xfrm flipH="1">
            <a:off x="5126175" y="1084475"/>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5" name="Google Shape;115;p17"/>
          <p:cNvSpPr/>
          <p:nvPr/>
        </p:nvSpPr>
        <p:spPr>
          <a:xfrm rot="3347343">
            <a:off x="6106844" y="218234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rot="-9435894">
            <a:off x="121362" y="-1746417"/>
            <a:ext cx="4348578" cy="3885631"/>
          </a:xfrm>
          <a:prstGeom prst="arc">
            <a:avLst>
              <a:gd name="adj1" fmla="val 1461060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3">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19" name="Google Shape;119;p18"/>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18"/>
          <p:cNvSpPr/>
          <p:nvPr/>
        </p:nvSpPr>
        <p:spPr>
          <a:xfrm rot="-3347343" flipH="1">
            <a:off x="-9156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rot="-7452657">
            <a:off x="6963626" y="-30148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3_1_1">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29" name="Google Shape;129;p20"/>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0" name="Google Shape;130;p20"/>
          <p:cNvSpPr/>
          <p:nvPr/>
        </p:nvSpPr>
        <p:spPr>
          <a:xfrm rot="3347343">
            <a:off x="6595476" y="7348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rot="7452657" flipH="1">
            <a:off x="-1619299" y="-32794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_ONLY_1_1">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46" name="Google Shape;14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7" name="Google Shape;147;p23"/>
          <p:cNvSpPr txBox="1">
            <a:spLocks noGrp="1"/>
          </p:cNvSpPr>
          <p:nvPr>
            <p:ph type="subTitle" idx="1"/>
          </p:nvPr>
        </p:nvSpPr>
        <p:spPr>
          <a:xfrm>
            <a:off x="8157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48" name="Google Shape;148;p23"/>
          <p:cNvSpPr txBox="1">
            <a:spLocks noGrp="1"/>
          </p:cNvSpPr>
          <p:nvPr>
            <p:ph type="subTitle" idx="2"/>
          </p:nvPr>
        </p:nvSpPr>
        <p:spPr>
          <a:xfrm>
            <a:off x="8157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49" name="Google Shape;149;p23"/>
          <p:cNvSpPr txBox="1">
            <a:spLocks noGrp="1"/>
          </p:cNvSpPr>
          <p:nvPr>
            <p:ph type="subTitle" idx="3"/>
          </p:nvPr>
        </p:nvSpPr>
        <p:spPr>
          <a:xfrm>
            <a:off x="34744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0" name="Google Shape;150;p23"/>
          <p:cNvSpPr txBox="1">
            <a:spLocks noGrp="1"/>
          </p:cNvSpPr>
          <p:nvPr>
            <p:ph type="subTitle" idx="4"/>
          </p:nvPr>
        </p:nvSpPr>
        <p:spPr>
          <a:xfrm>
            <a:off x="34744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1" name="Google Shape;151;p23"/>
          <p:cNvSpPr txBox="1">
            <a:spLocks noGrp="1"/>
          </p:cNvSpPr>
          <p:nvPr>
            <p:ph type="subTitle" idx="5"/>
          </p:nvPr>
        </p:nvSpPr>
        <p:spPr>
          <a:xfrm>
            <a:off x="6133150" y="3310675"/>
            <a:ext cx="21951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52" name="Google Shape;152;p23"/>
          <p:cNvSpPr txBox="1">
            <a:spLocks noGrp="1"/>
          </p:cNvSpPr>
          <p:nvPr>
            <p:ph type="subTitle" idx="6"/>
          </p:nvPr>
        </p:nvSpPr>
        <p:spPr>
          <a:xfrm>
            <a:off x="6133150" y="3683875"/>
            <a:ext cx="21951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153" name="Google Shape;153;p23"/>
          <p:cNvSpPr/>
          <p:nvPr/>
        </p:nvSpPr>
        <p:spPr>
          <a:xfrm rot="3347343">
            <a:off x="559257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rot="7452657" flipH="1">
            <a:off x="-1311999" y="-2755564"/>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TITLE_ONLY_1_2">
    <p:spTree>
      <p:nvGrpSpPr>
        <p:cNvPr id="1" name="Shape 168"/>
        <p:cNvGrpSpPr/>
        <p:nvPr/>
      </p:nvGrpSpPr>
      <p:grpSpPr>
        <a:xfrm>
          <a:off x="0" y="0"/>
          <a:ext cx="0" cy="0"/>
          <a:chOff x="0" y="0"/>
          <a:chExt cx="0" cy="0"/>
        </a:xfrm>
      </p:grpSpPr>
      <p:pic>
        <p:nvPicPr>
          <p:cNvPr id="169" name="Google Shape;169;p25"/>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170" name="Google Shape;170;p2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1" name="Google Shape;171;p25"/>
          <p:cNvSpPr txBox="1">
            <a:spLocks noGrp="1"/>
          </p:cNvSpPr>
          <p:nvPr>
            <p:ph type="subTitle" idx="1"/>
          </p:nvPr>
        </p:nvSpPr>
        <p:spPr>
          <a:xfrm>
            <a:off x="2359349"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2" name="Google Shape;172;p25"/>
          <p:cNvSpPr txBox="1">
            <a:spLocks noGrp="1"/>
          </p:cNvSpPr>
          <p:nvPr>
            <p:ph type="subTitle" idx="2"/>
          </p:nvPr>
        </p:nvSpPr>
        <p:spPr>
          <a:xfrm>
            <a:off x="2359302"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3" name="Google Shape;173;p25"/>
          <p:cNvSpPr txBox="1">
            <a:spLocks noGrp="1"/>
          </p:cNvSpPr>
          <p:nvPr>
            <p:ph type="subTitle" idx="3"/>
          </p:nvPr>
        </p:nvSpPr>
        <p:spPr>
          <a:xfrm>
            <a:off x="2359349"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4" name="Google Shape;174;p25"/>
          <p:cNvSpPr txBox="1">
            <a:spLocks noGrp="1"/>
          </p:cNvSpPr>
          <p:nvPr>
            <p:ph type="subTitle" idx="4"/>
          </p:nvPr>
        </p:nvSpPr>
        <p:spPr>
          <a:xfrm>
            <a:off x="2359302"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5" name="Google Shape;175;p25"/>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6" name="Google Shape;176;p25"/>
          <p:cNvSpPr txBox="1">
            <a:spLocks noGrp="1"/>
          </p:cNvSpPr>
          <p:nvPr>
            <p:ph type="subTitle" idx="6"/>
          </p:nvPr>
        </p:nvSpPr>
        <p:spPr>
          <a:xfrm>
            <a:off x="6133126" y="227685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7" name="Google Shape;177;p25"/>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200" b="1">
                <a:latin typeface="Lexend Deca"/>
                <a:ea typeface="Lexend Deca"/>
                <a:cs typeface="Lexend Deca"/>
                <a:sym typeface="Lexend Deca"/>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8" name="Google Shape;178;p25"/>
          <p:cNvSpPr txBox="1">
            <a:spLocks noGrp="1"/>
          </p:cNvSpPr>
          <p:nvPr>
            <p:ph type="subTitle" idx="8"/>
          </p:nvPr>
        </p:nvSpPr>
        <p:spPr>
          <a:xfrm>
            <a:off x="6133126" y="3722200"/>
            <a:ext cx="2195100" cy="5184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9" name="Google Shape;179;p25"/>
          <p:cNvSpPr/>
          <p:nvPr/>
        </p:nvSpPr>
        <p:spPr>
          <a:xfrm rot="-3347343" flipH="1">
            <a:off x="-300474"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rot="-7452657">
            <a:off x="6953726" y="-266288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26"/>
        <p:cNvGrpSpPr/>
        <p:nvPr/>
      </p:nvGrpSpPr>
      <p:grpSpPr>
        <a:xfrm>
          <a:off x="0" y="0"/>
          <a:ext cx="0" cy="0"/>
          <a:chOff x="0" y="0"/>
          <a:chExt cx="0" cy="0"/>
        </a:xfrm>
      </p:grpSpPr>
      <p:sp>
        <p:nvSpPr>
          <p:cNvPr id="227" name="Google Shape;227;p29"/>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lvl1pPr lvl="0" algn="l" rtl="0">
              <a:spcBef>
                <a:spcPts val="0"/>
              </a:spcBef>
              <a:spcAft>
                <a:spcPts val="0"/>
              </a:spcAft>
              <a:buSzPts val="5200"/>
              <a:buNone/>
              <a:defRPr sz="6100">
                <a:solidFill>
                  <a:schemeClr val="dk2"/>
                </a:solidFill>
                <a:latin typeface="Lexend Deca"/>
                <a:ea typeface="Lexend Deca"/>
                <a:cs typeface="Lexend Deca"/>
                <a:sym typeface="Lexend Deca"/>
              </a:defRPr>
            </a:lvl1pPr>
            <a:lvl2pPr lvl="1" algn="l" rtl="0">
              <a:spcBef>
                <a:spcPts val="0"/>
              </a:spcBef>
              <a:spcAft>
                <a:spcPts val="0"/>
              </a:spcAft>
              <a:buSzPts val="5200"/>
              <a:buNone/>
              <a:defRPr sz="5200"/>
            </a:lvl2pPr>
            <a:lvl3pPr lvl="2" algn="l" rtl="0">
              <a:spcBef>
                <a:spcPts val="0"/>
              </a:spcBef>
              <a:spcAft>
                <a:spcPts val="0"/>
              </a:spcAft>
              <a:buSzPts val="5200"/>
              <a:buNone/>
              <a:defRPr sz="5200"/>
            </a:lvl3pPr>
            <a:lvl4pPr lvl="3" algn="l" rtl="0">
              <a:spcBef>
                <a:spcPts val="0"/>
              </a:spcBef>
              <a:spcAft>
                <a:spcPts val="0"/>
              </a:spcAft>
              <a:buSzPts val="5200"/>
              <a:buNone/>
              <a:defRPr sz="5200"/>
            </a:lvl4pPr>
            <a:lvl5pPr lvl="4" algn="l" rtl="0">
              <a:spcBef>
                <a:spcPts val="0"/>
              </a:spcBef>
              <a:spcAft>
                <a:spcPts val="0"/>
              </a:spcAft>
              <a:buSzPts val="5200"/>
              <a:buNone/>
              <a:defRPr sz="5200"/>
            </a:lvl5pPr>
            <a:lvl6pPr lvl="5" algn="l" rtl="0">
              <a:spcBef>
                <a:spcPts val="0"/>
              </a:spcBef>
              <a:spcAft>
                <a:spcPts val="0"/>
              </a:spcAft>
              <a:buSzPts val="5200"/>
              <a:buNone/>
              <a:defRPr sz="5200"/>
            </a:lvl6pPr>
            <a:lvl7pPr lvl="6" algn="l" rtl="0">
              <a:spcBef>
                <a:spcPts val="0"/>
              </a:spcBef>
              <a:spcAft>
                <a:spcPts val="0"/>
              </a:spcAft>
              <a:buSzPts val="5200"/>
              <a:buNone/>
              <a:defRPr sz="5200"/>
            </a:lvl7pPr>
            <a:lvl8pPr lvl="7" algn="l" rtl="0">
              <a:spcBef>
                <a:spcPts val="0"/>
              </a:spcBef>
              <a:spcAft>
                <a:spcPts val="0"/>
              </a:spcAft>
              <a:buSzPts val="5200"/>
              <a:buNone/>
              <a:defRPr sz="5200"/>
            </a:lvl8pPr>
            <a:lvl9pPr lvl="8" algn="l" rtl="0">
              <a:spcBef>
                <a:spcPts val="0"/>
              </a:spcBef>
              <a:spcAft>
                <a:spcPts val="0"/>
              </a:spcAft>
              <a:buSzPts val="5200"/>
              <a:buNone/>
              <a:defRPr sz="5200"/>
            </a:lvl9pPr>
          </a:lstStyle>
          <a:p>
            <a:endParaRPr/>
          </a:p>
        </p:txBody>
      </p:sp>
      <p:sp>
        <p:nvSpPr>
          <p:cNvPr id="228" name="Google Shape;228;p29"/>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400"/>
              <a:buNone/>
              <a:defRPr>
                <a:solidFill>
                  <a:schemeClr val="dk1"/>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229" name="Google Shape;229;p29"/>
          <p:cNvPicPr preferRelativeResize="0"/>
          <p:nvPr/>
        </p:nvPicPr>
        <p:blipFill rotWithShape="1">
          <a:blip r:embed="rId2">
            <a:alphaModFix/>
          </a:blip>
          <a:srcRect t="-1090" b="1090"/>
          <a:stretch/>
        </p:blipFill>
        <p:spPr>
          <a:xfrm flipH="1">
            <a:off x="3701850" y="2704450"/>
            <a:ext cx="12353101" cy="6948625"/>
          </a:xfrm>
          <a:prstGeom prst="rect">
            <a:avLst/>
          </a:prstGeom>
          <a:noFill/>
          <a:ln>
            <a:noFill/>
          </a:ln>
        </p:spPr>
      </p:pic>
      <p:pic>
        <p:nvPicPr>
          <p:cNvPr id="230" name="Google Shape;230;p29"/>
          <p:cNvPicPr preferRelativeResize="0"/>
          <p:nvPr/>
        </p:nvPicPr>
        <p:blipFill rotWithShape="1">
          <a:blip r:embed="rId2">
            <a:alphaModFix/>
          </a:blip>
          <a:srcRect t="-1090" b="1090"/>
          <a:stretch/>
        </p:blipFill>
        <p:spPr>
          <a:xfrm flipH="1">
            <a:off x="-7635475" y="-5053900"/>
            <a:ext cx="12353101" cy="6948625"/>
          </a:xfrm>
          <a:prstGeom prst="rect">
            <a:avLst/>
          </a:prstGeom>
          <a:noFill/>
          <a:ln>
            <a:noFill/>
          </a:ln>
        </p:spPr>
      </p:pic>
      <p:sp>
        <p:nvSpPr>
          <p:cNvPr id="231" name="Google Shape;231;p29"/>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2200"/>
              <a:buFont typeface="Lexend Deca"/>
              <a:buNone/>
              <a:defRPr sz="2200" b="1">
                <a:solidFill>
                  <a:schemeClr val="dk1"/>
                </a:solidFill>
                <a:latin typeface="Lexend Deca"/>
                <a:ea typeface="Lexend Deca"/>
                <a:cs typeface="Lexend Deca"/>
                <a:sym typeface="Lexend Deca"/>
              </a:defRPr>
            </a:lvl1pPr>
            <a:lvl2pPr lvl="1" rtl="0">
              <a:lnSpc>
                <a:spcPct val="100000"/>
              </a:lnSpc>
              <a:spcBef>
                <a:spcPts val="0"/>
              </a:spcBef>
              <a:spcAft>
                <a:spcPts val="0"/>
              </a:spcAft>
              <a:buSzPts val="2200"/>
              <a:buFont typeface="Lexend Deca"/>
              <a:buNone/>
              <a:defRPr sz="2200" b="1">
                <a:latin typeface="Lexend Deca"/>
                <a:ea typeface="Lexend Deca"/>
                <a:cs typeface="Lexend Deca"/>
                <a:sym typeface="Lexend Deca"/>
              </a:defRPr>
            </a:lvl2pPr>
            <a:lvl3pPr lvl="2" rtl="0">
              <a:lnSpc>
                <a:spcPct val="100000"/>
              </a:lnSpc>
              <a:spcBef>
                <a:spcPts val="0"/>
              </a:spcBef>
              <a:spcAft>
                <a:spcPts val="0"/>
              </a:spcAft>
              <a:buSzPts val="2200"/>
              <a:buFont typeface="Lexend Deca"/>
              <a:buNone/>
              <a:defRPr sz="2200" b="1">
                <a:latin typeface="Lexend Deca"/>
                <a:ea typeface="Lexend Deca"/>
                <a:cs typeface="Lexend Deca"/>
                <a:sym typeface="Lexend Deca"/>
              </a:defRPr>
            </a:lvl3pPr>
            <a:lvl4pPr lvl="3" rtl="0">
              <a:lnSpc>
                <a:spcPct val="100000"/>
              </a:lnSpc>
              <a:spcBef>
                <a:spcPts val="0"/>
              </a:spcBef>
              <a:spcAft>
                <a:spcPts val="0"/>
              </a:spcAft>
              <a:buSzPts val="2200"/>
              <a:buFont typeface="Lexend Deca"/>
              <a:buNone/>
              <a:defRPr sz="2200" b="1">
                <a:latin typeface="Lexend Deca"/>
                <a:ea typeface="Lexend Deca"/>
                <a:cs typeface="Lexend Deca"/>
                <a:sym typeface="Lexend Deca"/>
              </a:defRPr>
            </a:lvl4pPr>
            <a:lvl5pPr lvl="4" rtl="0">
              <a:lnSpc>
                <a:spcPct val="100000"/>
              </a:lnSpc>
              <a:spcBef>
                <a:spcPts val="0"/>
              </a:spcBef>
              <a:spcAft>
                <a:spcPts val="0"/>
              </a:spcAft>
              <a:buSzPts val="2200"/>
              <a:buFont typeface="Lexend Deca"/>
              <a:buNone/>
              <a:defRPr sz="2200" b="1">
                <a:latin typeface="Lexend Deca"/>
                <a:ea typeface="Lexend Deca"/>
                <a:cs typeface="Lexend Deca"/>
                <a:sym typeface="Lexend Deca"/>
              </a:defRPr>
            </a:lvl5pPr>
            <a:lvl6pPr lvl="5" rtl="0">
              <a:lnSpc>
                <a:spcPct val="100000"/>
              </a:lnSpc>
              <a:spcBef>
                <a:spcPts val="0"/>
              </a:spcBef>
              <a:spcAft>
                <a:spcPts val="0"/>
              </a:spcAft>
              <a:buSzPts val="2200"/>
              <a:buFont typeface="Lexend Deca"/>
              <a:buNone/>
              <a:defRPr sz="2200" b="1">
                <a:latin typeface="Lexend Deca"/>
                <a:ea typeface="Lexend Deca"/>
                <a:cs typeface="Lexend Deca"/>
                <a:sym typeface="Lexend Deca"/>
              </a:defRPr>
            </a:lvl6pPr>
            <a:lvl7pPr lvl="6" rtl="0">
              <a:lnSpc>
                <a:spcPct val="100000"/>
              </a:lnSpc>
              <a:spcBef>
                <a:spcPts val="0"/>
              </a:spcBef>
              <a:spcAft>
                <a:spcPts val="0"/>
              </a:spcAft>
              <a:buSzPts val="2200"/>
              <a:buFont typeface="Lexend Deca"/>
              <a:buNone/>
              <a:defRPr sz="2200" b="1">
                <a:latin typeface="Lexend Deca"/>
                <a:ea typeface="Lexend Deca"/>
                <a:cs typeface="Lexend Deca"/>
                <a:sym typeface="Lexend Deca"/>
              </a:defRPr>
            </a:lvl7pPr>
            <a:lvl8pPr lvl="7" rtl="0">
              <a:lnSpc>
                <a:spcPct val="100000"/>
              </a:lnSpc>
              <a:spcBef>
                <a:spcPts val="0"/>
              </a:spcBef>
              <a:spcAft>
                <a:spcPts val="0"/>
              </a:spcAft>
              <a:buSzPts val="2200"/>
              <a:buFont typeface="Lexend Deca"/>
              <a:buNone/>
              <a:defRPr sz="2200" b="1">
                <a:latin typeface="Lexend Deca"/>
                <a:ea typeface="Lexend Deca"/>
                <a:cs typeface="Lexend Deca"/>
                <a:sym typeface="Lexend Deca"/>
              </a:defRPr>
            </a:lvl8pPr>
            <a:lvl9pPr lvl="8" rtl="0">
              <a:lnSpc>
                <a:spcPct val="100000"/>
              </a:lnSpc>
              <a:spcBef>
                <a:spcPts val="0"/>
              </a:spcBef>
              <a:spcAft>
                <a:spcPts val="0"/>
              </a:spcAft>
              <a:buSzPts val="2200"/>
              <a:buFont typeface="Lexend Deca"/>
              <a:buNone/>
              <a:defRPr sz="2200" b="1">
                <a:latin typeface="Lexend Deca"/>
                <a:ea typeface="Lexend Deca"/>
                <a:cs typeface="Lexend Deca"/>
                <a:sym typeface="Lexend Deca"/>
              </a:defRPr>
            </a:lvl9pPr>
          </a:lstStyle>
          <a:p>
            <a:endParaRPr/>
          </a:p>
        </p:txBody>
      </p:sp>
      <p:sp>
        <p:nvSpPr>
          <p:cNvPr id="232" name="Google Shape;232;p29"/>
          <p:cNvSpPr txBox="1"/>
          <p:nvPr/>
        </p:nvSpPr>
        <p:spPr>
          <a:xfrm>
            <a:off x="720000" y="4065300"/>
            <a:ext cx="3772800" cy="421800"/>
          </a:xfrm>
          <a:prstGeom prst="rect">
            <a:avLst/>
          </a:prstGeom>
          <a:noFill/>
          <a:ln>
            <a:noFill/>
          </a:ln>
        </p:spPr>
        <p:txBody>
          <a:bodyPr spcFirstLastPara="1" wrap="square" lIns="0" tIns="91425" rIns="91425" bIns="91425" anchor="b" anchorCtr="0">
            <a:noAutofit/>
          </a:bodyPr>
          <a:lstStyle/>
          <a:p>
            <a:pPr marL="0" lvl="0" indent="0" algn="l" rtl="0">
              <a:lnSpc>
                <a:spcPct val="100000"/>
              </a:lnSpc>
              <a:spcBef>
                <a:spcPts val="300"/>
              </a:spcBef>
              <a:spcAft>
                <a:spcPts val="0"/>
              </a:spcAft>
              <a:buNone/>
            </a:pPr>
            <a:r>
              <a:rPr lang="en" sz="1000" b="1">
                <a:solidFill>
                  <a:schemeClr val="dk1"/>
                </a:solidFill>
                <a:latin typeface="Bellota Text"/>
                <a:ea typeface="Bellota Text"/>
                <a:cs typeface="Bellota Text"/>
                <a:sym typeface="Bellota Text"/>
              </a:rPr>
              <a:t>CREDITS: </a:t>
            </a:r>
            <a:r>
              <a:rPr lang="en" sz="1000">
                <a:solidFill>
                  <a:schemeClr val="dk1"/>
                </a:solidFill>
                <a:latin typeface="Bellota Text"/>
                <a:ea typeface="Bellota Text"/>
                <a:cs typeface="Bellota Text"/>
                <a:sym typeface="Bellota Text"/>
              </a:rPr>
              <a:t>This presentation template was created by </a:t>
            </a:r>
            <a:r>
              <a:rPr lang="en" sz="1000" b="1">
                <a:solidFill>
                  <a:schemeClr val="dk1"/>
                </a:solidFill>
                <a:uFill>
                  <a:noFill/>
                </a:uFill>
                <a:latin typeface="Bellota Text"/>
                <a:ea typeface="Bellota Text"/>
                <a:cs typeface="Bellota Text"/>
                <a:sym typeface="Bellota Text"/>
                <a:hlinkClick r:id="rId3">
                  <a:extLst>
                    <a:ext uri="{A12FA001-AC4F-418D-AE19-62706E023703}">
                      <ahyp:hlinkClr xmlns:ahyp="http://schemas.microsoft.com/office/drawing/2018/hyperlinkcolor" val="tx"/>
                    </a:ext>
                  </a:extLst>
                </a:hlinkClick>
              </a:rPr>
              <a:t>Slidesgo</a:t>
            </a:r>
            <a:r>
              <a:rPr lang="en" sz="1000">
                <a:solidFill>
                  <a:schemeClr val="dk1"/>
                </a:solidFill>
                <a:latin typeface="Bellota Text"/>
                <a:ea typeface="Bellota Text"/>
                <a:cs typeface="Bellota Text"/>
                <a:sym typeface="Bellota Text"/>
              </a:rPr>
              <a:t>, including icons by </a:t>
            </a:r>
            <a:r>
              <a:rPr lang="en" sz="1000" b="1">
                <a:solidFill>
                  <a:schemeClr val="dk1"/>
                </a:solidFill>
                <a:uFill>
                  <a:noFill/>
                </a:uFill>
                <a:latin typeface="Bellota Text"/>
                <a:ea typeface="Bellota Text"/>
                <a:cs typeface="Bellota Text"/>
                <a:sym typeface="Bellota Text"/>
                <a:hlinkClick r:id="rId4">
                  <a:extLst>
                    <a:ext uri="{A12FA001-AC4F-418D-AE19-62706E023703}">
                      <ahyp:hlinkClr xmlns:ahyp="http://schemas.microsoft.com/office/drawing/2018/hyperlinkcolor" val="tx"/>
                    </a:ext>
                  </a:extLst>
                </a:hlinkClick>
              </a:rPr>
              <a:t>Flaticon</a:t>
            </a:r>
            <a:r>
              <a:rPr lang="en" sz="1000">
                <a:solidFill>
                  <a:schemeClr val="dk1"/>
                </a:solidFill>
                <a:latin typeface="Bellota Text"/>
                <a:ea typeface="Bellota Text"/>
                <a:cs typeface="Bellota Text"/>
                <a:sym typeface="Bellota Text"/>
              </a:rPr>
              <a:t> and infographics &amp; images by </a:t>
            </a:r>
            <a:r>
              <a:rPr lang="en" sz="1000" b="1">
                <a:solidFill>
                  <a:schemeClr val="dk1"/>
                </a:solidFill>
                <a:uFill>
                  <a:noFill/>
                </a:uFill>
                <a:latin typeface="Bellota Text"/>
                <a:ea typeface="Bellota Text"/>
                <a:cs typeface="Bellota Text"/>
                <a:sym typeface="Bellota Text"/>
                <a:hlinkClick r:id="rId5">
                  <a:extLst>
                    <a:ext uri="{A12FA001-AC4F-418D-AE19-62706E023703}">
                      <ahyp:hlinkClr xmlns:ahyp="http://schemas.microsoft.com/office/drawing/2018/hyperlinkcolor" val="tx"/>
                    </a:ext>
                  </a:extLst>
                </a:hlinkClick>
              </a:rPr>
              <a:t>Freepik</a:t>
            </a:r>
            <a:endParaRPr sz="1000" b="1">
              <a:solidFill>
                <a:schemeClr val="dk1"/>
              </a:solidFill>
              <a:latin typeface="Bellota Text"/>
              <a:ea typeface="Bellota Text"/>
              <a:cs typeface="Bellota Text"/>
              <a:sym typeface="Bellota Text"/>
            </a:endParaRPr>
          </a:p>
        </p:txBody>
      </p:sp>
      <p:sp>
        <p:nvSpPr>
          <p:cNvPr id="233" name="Google Shape;233;p29"/>
          <p:cNvSpPr/>
          <p:nvPr/>
        </p:nvSpPr>
        <p:spPr>
          <a:xfrm rot="-1364106" flipH="1">
            <a:off x="-259638" y="691983"/>
            <a:ext cx="4348578" cy="3885631"/>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rot="-10150335" flipH="1">
            <a:off x="5179281" y="929678"/>
            <a:ext cx="4348519" cy="3885473"/>
          </a:xfrm>
          <a:prstGeom prst="arc">
            <a:avLst>
              <a:gd name="adj1" fmla="val 12057819"/>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TITLE_2">
    <p:spTree>
      <p:nvGrpSpPr>
        <p:cNvPr id="1" name="Shape 235"/>
        <p:cNvGrpSpPr/>
        <p:nvPr/>
      </p:nvGrpSpPr>
      <p:grpSpPr>
        <a:xfrm>
          <a:off x="0" y="0"/>
          <a:ext cx="0" cy="0"/>
          <a:chOff x="0" y="0"/>
          <a:chExt cx="0" cy="0"/>
        </a:xfrm>
      </p:grpSpPr>
      <p:pic>
        <p:nvPicPr>
          <p:cNvPr id="236" name="Google Shape;236;p30"/>
          <p:cNvPicPr preferRelativeResize="0"/>
          <p:nvPr/>
        </p:nvPicPr>
        <p:blipFill rotWithShape="1">
          <a:blip r:embed="rId2">
            <a:alphaModFix/>
          </a:blip>
          <a:srcRect t="-1090" b="1090"/>
          <a:stretch/>
        </p:blipFill>
        <p:spPr>
          <a:xfrm>
            <a:off x="-6915750" y="2704450"/>
            <a:ext cx="12353101" cy="6948625"/>
          </a:xfrm>
          <a:prstGeom prst="rect">
            <a:avLst/>
          </a:prstGeom>
          <a:noFill/>
          <a:ln>
            <a:noFill/>
          </a:ln>
        </p:spPr>
      </p:pic>
      <p:pic>
        <p:nvPicPr>
          <p:cNvPr id="237" name="Google Shape;237;p30"/>
          <p:cNvPicPr preferRelativeResize="0"/>
          <p:nvPr/>
        </p:nvPicPr>
        <p:blipFill rotWithShape="1">
          <a:blip r:embed="rId2">
            <a:alphaModFix/>
          </a:blip>
          <a:srcRect t="-1090" b="1090"/>
          <a:stretch/>
        </p:blipFill>
        <p:spPr>
          <a:xfrm>
            <a:off x="4421575" y="-5053900"/>
            <a:ext cx="12353101" cy="69486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TITLE_ONLY_1_1_2_1_1">
    <p:spTree>
      <p:nvGrpSpPr>
        <p:cNvPr id="1" name="Shape 238"/>
        <p:cNvGrpSpPr/>
        <p:nvPr/>
      </p:nvGrpSpPr>
      <p:grpSpPr>
        <a:xfrm>
          <a:off x="0" y="0"/>
          <a:ext cx="0" cy="0"/>
          <a:chOff x="0" y="0"/>
          <a:chExt cx="0" cy="0"/>
        </a:xfrm>
      </p:grpSpPr>
      <p:pic>
        <p:nvPicPr>
          <p:cNvPr id="239" name="Google Shape;239;p31"/>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t="-1090" b="1090"/>
          <a:stretch/>
        </p:blipFill>
        <p:spPr>
          <a:xfrm>
            <a:off x="-7161400" y="-1739750"/>
            <a:ext cx="12194099" cy="8622999"/>
          </a:xfrm>
          <a:prstGeom prst="rect">
            <a:avLst/>
          </a:prstGeom>
          <a:noFill/>
          <a:ln>
            <a:noFill/>
          </a:ln>
        </p:spPr>
      </p:pic>
      <p:sp>
        <p:nvSpPr>
          <p:cNvPr id="17" name="Google Shape;17;p3"/>
          <p:cNvSpPr txBox="1">
            <a:spLocks noGrp="1"/>
          </p:cNvSpPr>
          <p:nvPr>
            <p:ph type="title"/>
          </p:nvPr>
        </p:nvSpPr>
        <p:spPr>
          <a:xfrm>
            <a:off x="4982838" y="1726025"/>
            <a:ext cx="2945400" cy="8418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5259663" y="2793175"/>
            <a:ext cx="2297400" cy="624300"/>
          </a:xfrm>
          <a:prstGeom prst="rect">
            <a:avLst/>
          </a:prstGeom>
        </p:spPr>
        <p:txBody>
          <a:bodyPr spcFirstLastPara="1" wrap="square" lIns="0" tIns="0" rIns="0" bIns="0" anchor="ctr" anchorCtr="0">
            <a:noAutofit/>
          </a:bodyPr>
          <a:lstStyle>
            <a:lvl1pPr lvl="0" algn="ctr">
              <a:spcBef>
                <a:spcPts val="0"/>
              </a:spcBef>
              <a:spcAft>
                <a:spcPts val="0"/>
              </a:spcAft>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9" name="Google Shape;19;p3"/>
          <p:cNvSpPr txBox="1">
            <a:spLocks noGrp="1"/>
          </p:cNvSpPr>
          <p:nvPr>
            <p:ph type="title" idx="2" hasCustomPrompt="1"/>
          </p:nvPr>
        </p:nvSpPr>
        <p:spPr>
          <a:xfrm>
            <a:off x="1215763" y="1692600"/>
            <a:ext cx="2636400" cy="17583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 name="Google Shape;20;p3"/>
          <p:cNvSpPr/>
          <p:nvPr/>
        </p:nvSpPr>
        <p:spPr>
          <a:xfrm rot="-7452657">
            <a:off x="-722578" y="-9060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73042">
            <a:off x="4906457" y="297544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24" name="Google Shape;24;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4"/>
          <p:cNvSpPr txBox="1">
            <a:spLocks noGrp="1"/>
          </p:cNvSpPr>
          <p:nvPr>
            <p:ph type="body" idx="1"/>
          </p:nvPr>
        </p:nvSpPr>
        <p:spPr>
          <a:xfrm>
            <a:off x="720000" y="1438900"/>
            <a:ext cx="7704000" cy="3129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25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26" name="Google Shape;26;p4"/>
          <p:cNvSpPr/>
          <p:nvPr/>
        </p:nvSpPr>
        <p:spPr>
          <a:xfrm rot="-3347343" flipH="1">
            <a:off x="-2476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7452657">
            <a:off x="6873126" y="-2922514"/>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39" name="Google Shape;39;p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200"/>
              <a:buNone/>
              <a:defRPr>
                <a:solidFill>
                  <a:schemeClr val="l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0" name="Google Shape;40;p6"/>
          <p:cNvSpPr/>
          <p:nvPr/>
        </p:nvSpPr>
        <p:spPr>
          <a:xfrm rot="-3347343" flipH="1">
            <a:off x="-1352099"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rot="-7452657">
            <a:off x="6953726" y="-334868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388100" y="1238400"/>
            <a:ext cx="6367800" cy="2514300"/>
          </a:xfrm>
          <a:prstGeom prst="rect">
            <a:avLst/>
          </a:prstGeom>
        </p:spPr>
        <p:txBody>
          <a:bodyPr spcFirstLastPara="1" wrap="square" lIns="0" tIns="0" rIns="0" bIns="0" anchor="ctr" anchorCtr="0">
            <a:noAutofit/>
          </a:bodyPr>
          <a:lstStyle>
            <a:lvl1pPr lvl="0">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0" name="Google Shape;50;p8"/>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51" name="Google Shape;51;p8"/>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52" name="Google Shape;52;p8"/>
          <p:cNvSpPr/>
          <p:nvPr/>
        </p:nvSpPr>
        <p:spPr>
          <a:xfrm rot="-3347278" flipH="1">
            <a:off x="-1036009" y="423837"/>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rot="7452722" flipH="1">
            <a:off x="4976441" y="-407938"/>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720000" y="540000"/>
            <a:ext cx="7704000" cy="614700"/>
          </a:xfrm>
          <a:prstGeom prst="rect">
            <a:avLst/>
          </a:prstGeom>
          <a:solidFill>
            <a:schemeClr val="dk2"/>
          </a:solidFill>
        </p:spPr>
        <p:txBody>
          <a:bodyPr spcFirstLastPara="1" wrap="square" lIns="0" tIns="0" rIns="0" bIns="0" anchor="ctr" anchorCtr="0">
            <a:noAutofit/>
          </a:bodyPr>
          <a:lstStyle>
            <a:lvl1pPr marL="457200" lvl="0" indent="-228600" algn="ctr">
              <a:lnSpc>
                <a:spcPct val="100000"/>
              </a:lnSpc>
              <a:spcBef>
                <a:spcPts val="0"/>
              </a:spcBef>
              <a:spcAft>
                <a:spcPts val="0"/>
              </a:spcAft>
              <a:buSzPts val="1600"/>
              <a:buNone/>
              <a:defRPr sz="2800" b="1">
                <a:solidFill>
                  <a:schemeClr val="lt1"/>
                </a:solidFill>
                <a:latin typeface="Lexend Deca"/>
                <a:ea typeface="Lexend Deca"/>
                <a:cs typeface="Lexend Deca"/>
                <a:sym typeface="Lexend Deca"/>
              </a:defRPr>
            </a:lvl1pPr>
          </a:lstStyle>
          <a:p>
            <a:endParaRPr/>
          </a:p>
        </p:txBody>
      </p:sp>
      <p:sp>
        <p:nvSpPr>
          <p:cNvPr id="63" name="Google Shape;63;p10"/>
          <p:cNvSpPr/>
          <p:nvPr/>
        </p:nvSpPr>
        <p:spPr>
          <a:xfrm rot="7452657" flipH="1">
            <a:off x="5983365" y="-1349628"/>
            <a:ext cx="3825759" cy="3418455"/>
          </a:xfrm>
          <a:prstGeom prst="arc">
            <a:avLst>
              <a:gd name="adj1" fmla="val 12577092"/>
              <a:gd name="adj2" fmla="val 21496855"/>
            </a:avLst>
          </a:prstGeom>
          <a:noFill/>
          <a:ln w="19050" cap="flat" cmpd="sng">
            <a:solidFill>
              <a:schemeClr val="accent1"/>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p:nvPr/>
        </p:nvSpPr>
        <p:spPr>
          <a:xfrm rot="-573042" flipH="1">
            <a:off x="-168385" y="3759697"/>
            <a:ext cx="4348473" cy="3885706"/>
          </a:xfrm>
          <a:prstGeom prst="arc">
            <a:avLst>
              <a:gd name="adj1" fmla="val 17094555"/>
              <a:gd name="adj2" fmla="val 2149685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973950" y="1967500"/>
            <a:ext cx="7196100" cy="14886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01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808150" y="3504725"/>
            <a:ext cx="5527800" cy="352800"/>
          </a:xfrm>
          <a:prstGeom prst="rect">
            <a:avLst/>
          </a:prstGeom>
        </p:spPr>
        <p:txBody>
          <a:bodyPr spcFirstLastPara="1" wrap="square" lIns="0" tIns="0" rIns="0" bIns="0" anchor="t" anchorCtr="0">
            <a:noAutofit/>
          </a:bodyPr>
          <a:lstStyle>
            <a:lvl1pPr lvl="0" algn="ctr">
              <a:spcBef>
                <a:spcPts val="0"/>
              </a:spcBef>
              <a:spcAft>
                <a:spcPts val="0"/>
              </a:spcAft>
              <a:buClr>
                <a:schemeClr val="dk1"/>
              </a:buClr>
              <a:buSzPts val="1600"/>
              <a:buNone/>
              <a:defRPr>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pic>
        <p:nvPicPr>
          <p:cNvPr id="68" name="Google Shape;68;p11"/>
          <p:cNvPicPr preferRelativeResize="0"/>
          <p:nvPr/>
        </p:nvPicPr>
        <p:blipFill rotWithShape="1">
          <a:blip r:embed="rId2">
            <a:alphaModFix/>
          </a:blip>
          <a:srcRect t="-1090" b="1090"/>
          <a:stretch/>
        </p:blipFill>
        <p:spPr>
          <a:xfrm>
            <a:off x="-3639675" y="-5605700"/>
            <a:ext cx="16423352" cy="6948625"/>
          </a:xfrm>
          <a:prstGeom prst="rect">
            <a:avLst/>
          </a:prstGeom>
          <a:noFill/>
          <a:ln>
            <a:noFill/>
          </a:ln>
        </p:spPr>
      </p:pic>
      <p:pic>
        <p:nvPicPr>
          <p:cNvPr id="69" name="Google Shape;69;p11"/>
          <p:cNvPicPr preferRelativeResize="0"/>
          <p:nvPr/>
        </p:nvPicPr>
        <p:blipFill rotWithShape="1">
          <a:blip r:embed="rId2">
            <a:alphaModFix/>
          </a:blip>
          <a:srcRect t="-1090" b="1090"/>
          <a:stretch/>
        </p:blipFill>
        <p:spPr>
          <a:xfrm>
            <a:off x="-3639675" y="3651125"/>
            <a:ext cx="16423352" cy="6948625"/>
          </a:xfrm>
          <a:prstGeom prst="rect">
            <a:avLst/>
          </a:prstGeom>
          <a:noFill/>
          <a:ln>
            <a:noFill/>
          </a:ln>
        </p:spPr>
      </p:pic>
      <p:sp>
        <p:nvSpPr>
          <p:cNvPr id="70" name="Google Shape;70;p11"/>
          <p:cNvSpPr/>
          <p:nvPr/>
        </p:nvSpPr>
        <p:spPr>
          <a:xfrm rot="3347278">
            <a:off x="4976441" y="500037"/>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rot="-7452722">
            <a:off x="-1036009" y="-331738"/>
            <a:ext cx="5123812" cy="5124477"/>
          </a:xfrm>
          <a:prstGeom prst="arc">
            <a:avLst>
              <a:gd name="adj1" fmla="val 10005618"/>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t="-1090" b="1090"/>
          <a:stretch/>
        </p:blipFill>
        <p:spPr>
          <a:xfrm>
            <a:off x="-3639675" y="-5316625"/>
            <a:ext cx="16423352" cy="6948625"/>
          </a:xfrm>
          <a:prstGeom prst="rect">
            <a:avLst/>
          </a:prstGeom>
          <a:noFill/>
          <a:ln>
            <a:noFill/>
          </a:ln>
        </p:spPr>
      </p:pic>
      <p:sp>
        <p:nvSpPr>
          <p:cNvPr id="75" name="Google Shape;75;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6" name="Google Shape;76;p13"/>
          <p:cNvSpPr txBox="1">
            <a:spLocks noGrp="1"/>
          </p:cNvSpPr>
          <p:nvPr>
            <p:ph type="title" idx="2" hasCustomPrompt="1"/>
          </p:nvPr>
        </p:nvSpPr>
        <p:spPr>
          <a:xfrm>
            <a:off x="175097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7" name="Google Shape;77;p13"/>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lvl1pPr lvl="0" algn="ctr">
              <a:spcBef>
                <a:spcPts val="0"/>
              </a:spcBef>
              <a:spcAft>
                <a:spcPts val="0"/>
              </a:spcAft>
              <a:buSzPts val="2000"/>
              <a:buNone/>
              <a:defRPr sz="2200" b="1">
                <a:latin typeface="Lexend Deca"/>
                <a:ea typeface="Lexend Deca"/>
                <a:cs typeface="Lexend Deca"/>
                <a:sym typeface="Lexend Deca"/>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78" name="Google Shape;78;p13"/>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79" name="Google Shape;79;p13"/>
          <p:cNvSpPr txBox="1">
            <a:spLocks noGrp="1"/>
          </p:cNvSpPr>
          <p:nvPr>
            <p:ph type="title" idx="4" hasCustomPrompt="1"/>
          </p:nvPr>
        </p:nvSpPr>
        <p:spPr>
          <a:xfrm>
            <a:off x="5506025" y="139785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0" name="Google Shape;80;p13"/>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1" name="Google Shape;81;p13"/>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2" name="Google Shape;82;p13"/>
          <p:cNvSpPr txBox="1">
            <a:spLocks noGrp="1"/>
          </p:cNvSpPr>
          <p:nvPr>
            <p:ph type="title" idx="7" hasCustomPrompt="1"/>
          </p:nvPr>
        </p:nvSpPr>
        <p:spPr>
          <a:xfrm>
            <a:off x="175097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3" name="Google Shape;83;p13"/>
          <p:cNvSpPr txBox="1">
            <a:spLocks noGrp="1"/>
          </p:cNvSpPr>
          <p:nvPr>
            <p:ph type="subTitle" idx="8"/>
          </p:nvPr>
        </p:nvSpPr>
        <p:spPr>
          <a:xfrm>
            <a:off x="91357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4" name="Google Shape;84;p13"/>
          <p:cNvSpPr txBox="1">
            <a:spLocks noGrp="1"/>
          </p:cNvSpPr>
          <p:nvPr>
            <p:ph type="subTitle" idx="9"/>
          </p:nvPr>
        </p:nvSpPr>
        <p:spPr>
          <a:xfrm>
            <a:off x="153752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5" name="Google Shape;85;p13"/>
          <p:cNvSpPr txBox="1">
            <a:spLocks noGrp="1"/>
          </p:cNvSpPr>
          <p:nvPr>
            <p:ph type="title" idx="13" hasCustomPrompt="1"/>
          </p:nvPr>
        </p:nvSpPr>
        <p:spPr>
          <a:xfrm>
            <a:off x="5506025" y="3046500"/>
            <a:ext cx="1887000" cy="721800"/>
          </a:xfrm>
          <a:prstGeom prst="rect">
            <a:avLst/>
          </a:prstGeom>
        </p:spPr>
        <p:txBody>
          <a:bodyPr spcFirstLastPara="1" wrap="square" lIns="0" tIns="0" rIns="0" bIns="0"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6" name="Google Shape;86;p13"/>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200" b="1">
                <a:latin typeface="Lexend Deca"/>
                <a:ea typeface="Lexend Deca"/>
                <a:cs typeface="Lexend Deca"/>
                <a:sym typeface="Lexend Deca"/>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87" name="Google Shape;87;p13"/>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sz="1600">
                <a:solidFill>
                  <a:schemeClr val="dk1"/>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8" name="Google Shape;88;p13"/>
          <p:cNvSpPr/>
          <p:nvPr/>
        </p:nvSpPr>
        <p:spPr>
          <a:xfrm rot="3347343">
            <a:off x="5501526" y="658661"/>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rot="7452657" flipH="1">
            <a:off x="-1619299" y="-2365039"/>
            <a:ext cx="3825759" cy="3826176"/>
          </a:xfrm>
          <a:prstGeom prst="arc">
            <a:avLst>
              <a:gd name="adj1" fmla="val 12577092"/>
              <a:gd name="adj2" fmla="val 18032705"/>
            </a:avLst>
          </a:prstGeom>
          <a:noFill/>
          <a:ln w="19050" cap="flat" cmpd="sng">
            <a:solidFill>
              <a:schemeClr val="dk2"/>
            </a:solidFill>
            <a:prstDash val="solid"/>
            <a:round/>
            <a:headEnd type="triangl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1pPr>
            <a:lvl2pPr lvl="1"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2pPr>
            <a:lvl3pPr lvl="2"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3pPr>
            <a:lvl4pPr lvl="3"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4pPr>
            <a:lvl5pPr lvl="4"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5pPr>
            <a:lvl6pPr lvl="5"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6pPr>
            <a:lvl7pPr lvl="6"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7pPr>
            <a:lvl8pPr lvl="7"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8pPr>
            <a:lvl9pPr lvl="8" algn="ctr">
              <a:lnSpc>
                <a:spcPct val="100000"/>
              </a:lnSpc>
              <a:spcBef>
                <a:spcPts val="0"/>
              </a:spcBef>
              <a:spcAft>
                <a:spcPts val="0"/>
              </a:spcAft>
              <a:buClr>
                <a:schemeClr val="dk1"/>
              </a:buClr>
              <a:buSzPts val="3200"/>
              <a:buFont typeface="Lexend Deca"/>
              <a:buNone/>
              <a:defRPr sz="32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1pPr>
            <a:lvl2pPr marL="914400" lvl="1"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2pPr>
            <a:lvl3pPr marL="1371600" lvl="2"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3pPr>
            <a:lvl4pPr marL="1828800" lvl="3"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4pPr>
            <a:lvl5pPr marL="2286000" lvl="4"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5pPr>
            <a:lvl6pPr marL="2743200" lvl="5"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6pPr>
            <a:lvl7pPr marL="3200400" lvl="6"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7pPr>
            <a:lvl8pPr marL="3657600" lvl="7"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8pPr>
            <a:lvl9pPr marL="4114800" lvl="8" indent="-330200">
              <a:lnSpc>
                <a:spcPct val="100000"/>
              </a:lnSpc>
              <a:spcBef>
                <a:spcPts val="0"/>
              </a:spcBef>
              <a:spcAft>
                <a:spcPts val="0"/>
              </a:spcAft>
              <a:buClr>
                <a:schemeClr val="dk2"/>
              </a:buClr>
              <a:buSzPts val="1600"/>
              <a:buFont typeface="Bellota Text"/>
              <a:buChar char="■"/>
              <a:defRPr sz="1600">
                <a:solidFill>
                  <a:schemeClr val="dk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 id="2147483658" r:id="rId8"/>
    <p:sldLayoutId id="2147483659" r:id="rId9"/>
    <p:sldLayoutId id="2147483661" r:id="rId10"/>
    <p:sldLayoutId id="2147483662" r:id="rId11"/>
    <p:sldLayoutId id="2147483663" r:id="rId12"/>
    <p:sldLayoutId id="2147483664" r:id="rId13"/>
    <p:sldLayoutId id="2147483666" r:id="rId14"/>
    <p:sldLayoutId id="2147483669" r:id="rId15"/>
    <p:sldLayoutId id="2147483671"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video" Target="https://www.youtube.com/embed/OvXkaITSLUk?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dhs.state.il.us/page.aspx?item=141304"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hyperlink" Target="https://www.isbe.net/Documents/FY22-ASP-Non-School-District-NOFO.pdf" TargetMode="External"/><Relationship Id="rId4" Type="http://schemas.openxmlformats.org/officeDocument/2006/relationships/hyperlink" Target="https://www.canva.com/design/DAE1Rg0mJ5k/fV5iGiXmTyU2dBDxUq1seQ/view?utm_content=DAE1Rg0mJ5k&amp;utm_campaign=designshare&amp;utm_medium=link&amp;utm_source=sharebutt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mailto:gillanin@actnowillinois.org"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p:nvPr/>
        </p:nvSpPr>
        <p:spPr>
          <a:xfrm>
            <a:off x="3817725" y="3186075"/>
            <a:ext cx="4606200" cy="474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txBox="1">
            <a:spLocks noGrp="1"/>
          </p:cNvSpPr>
          <p:nvPr>
            <p:ph type="ctrTitle"/>
          </p:nvPr>
        </p:nvSpPr>
        <p:spPr>
          <a:xfrm>
            <a:off x="0" y="1134737"/>
            <a:ext cx="8424000" cy="1743388"/>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 dirty="0">
                <a:solidFill>
                  <a:schemeClr val="dk2"/>
                </a:solidFill>
              </a:rPr>
              <a:t>Grant Writing:</a:t>
            </a:r>
            <a:br>
              <a:rPr lang="en" dirty="0">
                <a:solidFill>
                  <a:schemeClr val="dk2"/>
                </a:solidFill>
              </a:rPr>
            </a:br>
            <a:r>
              <a:rPr lang="en" dirty="0">
                <a:solidFill>
                  <a:schemeClr val="tx1"/>
                </a:solidFill>
              </a:rPr>
              <a:t>Program Model &amp; Design</a:t>
            </a:r>
            <a:endParaRPr dirty="0"/>
          </a:p>
        </p:txBody>
      </p:sp>
      <p:sp>
        <p:nvSpPr>
          <p:cNvPr id="252" name="Google Shape;252;p35"/>
          <p:cNvSpPr txBox="1">
            <a:spLocks noGrp="1"/>
          </p:cNvSpPr>
          <p:nvPr>
            <p:ph type="subTitle" idx="1"/>
          </p:nvPr>
        </p:nvSpPr>
        <p:spPr>
          <a:xfrm>
            <a:off x="3924950" y="3241537"/>
            <a:ext cx="4347000" cy="343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March 2, 2022</a:t>
            </a:r>
            <a:endParaRPr dirty="0"/>
          </a:p>
        </p:txBody>
      </p:sp>
      <p:pic>
        <p:nvPicPr>
          <p:cNvPr id="3" name="Picture 2" descr="Logo&#10;&#10;Description automatically generated">
            <a:extLst>
              <a:ext uri="{FF2B5EF4-FFF2-40B4-BE49-F238E27FC236}">
                <a16:creationId xmlns:a16="http://schemas.microsoft.com/office/drawing/2014/main" id="{B521AA08-BD8C-470A-9F62-CFE059F64BBF}"/>
              </a:ext>
            </a:extLst>
          </p:cNvPr>
          <p:cNvPicPr>
            <a:picLocks noChangeAspect="1"/>
          </p:cNvPicPr>
          <p:nvPr/>
        </p:nvPicPr>
        <p:blipFill>
          <a:blip r:embed="rId3"/>
          <a:stretch>
            <a:fillRect/>
          </a:stretch>
        </p:blipFill>
        <p:spPr>
          <a:xfrm>
            <a:off x="3786187" y="0"/>
            <a:ext cx="1571625" cy="523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Learning </a:t>
            </a:r>
            <a:r>
              <a:rPr lang="en" dirty="0">
                <a:solidFill>
                  <a:schemeClr val="accent1"/>
                </a:solidFill>
              </a:rPr>
              <a:t>Outcomes</a:t>
            </a:r>
            <a:endParaRPr dirty="0">
              <a:solidFill>
                <a:schemeClr val="accent1"/>
              </a:solidFill>
            </a:endParaRPr>
          </a:p>
        </p:txBody>
      </p:sp>
      <p:graphicFrame>
        <p:nvGraphicFramePr>
          <p:cNvPr id="927" name="Google Shape;927;p66"/>
          <p:cNvGraphicFramePr/>
          <p:nvPr>
            <p:extLst>
              <p:ext uri="{D42A27DB-BD31-4B8C-83A1-F6EECF244321}">
                <p14:modId xmlns:p14="http://schemas.microsoft.com/office/powerpoint/2010/main" val="2325977528"/>
              </p:ext>
            </p:extLst>
          </p:nvPr>
        </p:nvGraphicFramePr>
        <p:xfrm>
          <a:off x="523286" y="1200041"/>
          <a:ext cx="8097428" cy="3848252"/>
        </p:xfrm>
        <a:graphic>
          <a:graphicData uri="http://schemas.openxmlformats.org/drawingml/2006/table">
            <a:tbl>
              <a:tblPr>
                <a:noFill/>
                <a:tableStyleId>{C06C464E-4717-487F-8480-E25753B77B2D}</a:tableStyleId>
              </a:tblPr>
              <a:tblGrid>
                <a:gridCol w="2024357">
                  <a:extLst>
                    <a:ext uri="{9D8B030D-6E8A-4147-A177-3AD203B41FA5}">
                      <a16:colId xmlns:a16="http://schemas.microsoft.com/office/drawing/2014/main" val="20000"/>
                    </a:ext>
                  </a:extLst>
                </a:gridCol>
                <a:gridCol w="2024357">
                  <a:extLst>
                    <a:ext uri="{9D8B030D-6E8A-4147-A177-3AD203B41FA5}">
                      <a16:colId xmlns:a16="http://schemas.microsoft.com/office/drawing/2014/main" val="20001"/>
                    </a:ext>
                  </a:extLst>
                </a:gridCol>
                <a:gridCol w="2024357">
                  <a:extLst>
                    <a:ext uri="{9D8B030D-6E8A-4147-A177-3AD203B41FA5}">
                      <a16:colId xmlns:a16="http://schemas.microsoft.com/office/drawing/2014/main" val="20002"/>
                    </a:ext>
                  </a:extLst>
                </a:gridCol>
                <a:gridCol w="2024357">
                  <a:extLst>
                    <a:ext uri="{9D8B030D-6E8A-4147-A177-3AD203B41FA5}">
                      <a16:colId xmlns:a16="http://schemas.microsoft.com/office/drawing/2014/main" val="20003"/>
                    </a:ext>
                  </a:extLst>
                </a:gridCol>
              </a:tblGrid>
              <a:tr h="569831">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Series Topic</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1</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2</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Outcome 3</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757967">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Unpacking &amp; Needs</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team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Identify key stakeholders and partners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600">
                          <a:solidFill>
                            <a:schemeClr val="dk1"/>
                          </a:solidFill>
                          <a:latin typeface="Bellota Text"/>
                          <a:ea typeface="Bellota Text"/>
                          <a:cs typeface="Bellota Text"/>
                          <a:sym typeface="Bellota Text"/>
                        </a:rPr>
                        <a:t>Gap analysis representative of your community</a:t>
                      </a:r>
                      <a:endParaRPr lang="en-US"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573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Program Model</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Assess org. capacity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Organize a management plan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Identify program structure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17353">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Goals &amp; Obj.</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Types of success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Goals vs. objectives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Methods &amp; tools for evaluation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50964">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Budget</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Learn the parts of a UGB</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Discuss budget components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Outline a budget narrative</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3"/>
          <p:cNvSpPr txBox="1">
            <a:spLocks noGrp="1"/>
          </p:cNvSpPr>
          <p:nvPr>
            <p:ph type="title"/>
          </p:nvPr>
        </p:nvSpPr>
        <p:spPr>
          <a:xfrm>
            <a:off x="4897075" y="2822700"/>
            <a:ext cx="3481200" cy="102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Plan and Assess</a:t>
            </a:r>
            <a:endParaRPr dirty="0"/>
          </a:p>
        </p:txBody>
      </p:sp>
      <p:sp>
        <p:nvSpPr>
          <p:cNvPr id="720" name="Google Shape;720;p63"/>
          <p:cNvSpPr txBox="1">
            <a:spLocks noGrp="1"/>
          </p:cNvSpPr>
          <p:nvPr>
            <p:ph type="subTitle" idx="1"/>
          </p:nvPr>
        </p:nvSpPr>
        <p:spPr>
          <a:xfrm>
            <a:off x="5488975" y="4012251"/>
            <a:ext cx="2297400" cy="624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Developing programmatic vision based on capacity</a:t>
            </a:r>
            <a:endParaRPr dirty="0"/>
          </a:p>
        </p:txBody>
      </p:sp>
      <p:sp>
        <p:nvSpPr>
          <p:cNvPr id="721" name="Google Shape;721;p63"/>
          <p:cNvSpPr txBox="1">
            <a:spLocks noGrp="1"/>
          </p:cNvSpPr>
          <p:nvPr>
            <p:ph type="title" idx="2"/>
          </p:nvPr>
        </p:nvSpPr>
        <p:spPr>
          <a:xfrm>
            <a:off x="1177188" y="10734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34F0-AB1C-4491-9752-86CE4828F5FD}"/>
              </a:ext>
            </a:extLst>
          </p:cNvPr>
          <p:cNvSpPr>
            <a:spLocks noGrp="1"/>
          </p:cNvSpPr>
          <p:nvPr>
            <p:ph type="title"/>
          </p:nvPr>
        </p:nvSpPr>
        <p:spPr/>
        <p:txBody>
          <a:bodyPr/>
          <a:lstStyle/>
          <a:p>
            <a:r>
              <a:rPr lang="en-US" dirty="0"/>
              <a:t>Project </a:t>
            </a:r>
            <a:r>
              <a:rPr lang="en-US" dirty="0">
                <a:solidFill>
                  <a:schemeClr val="accent1"/>
                </a:solidFill>
              </a:rPr>
              <a:t>Review Criteria</a:t>
            </a:r>
          </a:p>
        </p:txBody>
      </p:sp>
      <p:grpSp>
        <p:nvGrpSpPr>
          <p:cNvPr id="7" name="Group 6">
            <a:extLst>
              <a:ext uri="{FF2B5EF4-FFF2-40B4-BE49-F238E27FC236}">
                <a16:creationId xmlns:a16="http://schemas.microsoft.com/office/drawing/2014/main" id="{9D1F8B85-7459-4BFB-81C8-AA40FFA634F9}"/>
              </a:ext>
            </a:extLst>
          </p:cNvPr>
          <p:cNvGrpSpPr/>
          <p:nvPr/>
        </p:nvGrpSpPr>
        <p:grpSpPr>
          <a:xfrm>
            <a:off x="1481838" y="1384456"/>
            <a:ext cx="6011113" cy="3551100"/>
            <a:chOff x="1448789" y="1406490"/>
            <a:chExt cx="5553850" cy="3280969"/>
          </a:xfrm>
        </p:grpSpPr>
        <p:pic>
          <p:nvPicPr>
            <p:cNvPr id="4" name="Picture 3" descr="Text&#10;&#10;Description automatically generated">
              <a:extLst>
                <a:ext uri="{FF2B5EF4-FFF2-40B4-BE49-F238E27FC236}">
                  <a16:creationId xmlns:a16="http://schemas.microsoft.com/office/drawing/2014/main" id="{2D749C2F-E99F-431E-89A9-E1CA52FEF94D}"/>
                </a:ext>
              </a:extLst>
            </p:cNvPr>
            <p:cNvPicPr>
              <a:picLocks noChangeAspect="1"/>
            </p:cNvPicPr>
            <p:nvPr/>
          </p:nvPicPr>
          <p:blipFill>
            <a:blip r:embed="rId2"/>
            <a:stretch>
              <a:fillRect/>
            </a:stretch>
          </p:blipFill>
          <p:spPr>
            <a:xfrm>
              <a:off x="1458315" y="1406490"/>
              <a:ext cx="5544324" cy="1581371"/>
            </a:xfrm>
            <a:prstGeom prst="rect">
              <a:avLst/>
            </a:prstGeom>
          </p:spPr>
        </p:pic>
        <p:pic>
          <p:nvPicPr>
            <p:cNvPr id="6" name="Picture 5" descr="Text, letter&#10;&#10;Description automatically generated">
              <a:extLst>
                <a:ext uri="{FF2B5EF4-FFF2-40B4-BE49-F238E27FC236}">
                  <a16:creationId xmlns:a16="http://schemas.microsoft.com/office/drawing/2014/main" id="{2FDA25F4-C4F4-4763-BB26-0C8A5B4E56BB}"/>
                </a:ext>
              </a:extLst>
            </p:cNvPr>
            <p:cNvPicPr>
              <a:picLocks noChangeAspect="1"/>
            </p:cNvPicPr>
            <p:nvPr/>
          </p:nvPicPr>
          <p:blipFill rotWithShape="1">
            <a:blip r:embed="rId3"/>
            <a:srcRect t="-880" b="-1"/>
            <a:stretch/>
          </p:blipFill>
          <p:spPr>
            <a:xfrm>
              <a:off x="1448789" y="2976845"/>
              <a:ext cx="5553850" cy="1710614"/>
            </a:xfrm>
            <a:prstGeom prst="rect">
              <a:avLst/>
            </a:prstGeom>
          </p:spPr>
        </p:pic>
      </p:grpSp>
    </p:spTree>
    <p:extLst>
      <p:ext uri="{BB962C8B-B14F-4D97-AF65-F5344CB8AC3E}">
        <p14:creationId xmlns:p14="http://schemas.microsoft.com/office/powerpoint/2010/main" val="100506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F1E4-5E85-4ABF-B5F1-456D982B9C17}"/>
              </a:ext>
            </a:extLst>
          </p:cNvPr>
          <p:cNvSpPr>
            <a:spLocks noGrp="1"/>
          </p:cNvSpPr>
          <p:nvPr>
            <p:ph type="title"/>
          </p:nvPr>
        </p:nvSpPr>
        <p:spPr/>
        <p:txBody>
          <a:bodyPr/>
          <a:lstStyle/>
          <a:p>
            <a:r>
              <a:rPr lang="en-US" dirty="0"/>
              <a:t>Project </a:t>
            </a:r>
            <a:r>
              <a:rPr lang="en-US" dirty="0">
                <a:solidFill>
                  <a:schemeClr val="accent1"/>
                </a:solidFill>
              </a:rPr>
              <a:t>Review Criteria</a:t>
            </a:r>
          </a:p>
        </p:txBody>
      </p:sp>
      <p:pic>
        <p:nvPicPr>
          <p:cNvPr id="4" name="Picture 3" descr="Table&#10;&#10;Description automatically generated with medium confidence">
            <a:extLst>
              <a:ext uri="{FF2B5EF4-FFF2-40B4-BE49-F238E27FC236}">
                <a16:creationId xmlns:a16="http://schemas.microsoft.com/office/drawing/2014/main" id="{0E665A82-C40B-45A9-9993-2BFB2F12B6A4}"/>
              </a:ext>
            </a:extLst>
          </p:cNvPr>
          <p:cNvPicPr>
            <a:picLocks noChangeAspect="1"/>
          </p:cNvPicPr>
          <p:nvPr/>
        </p:nvPicPr>
        <p:blipFill>
          <a:blip r:embed="rId2"/>
          <a:stretch>
            <a:fillRect/>
          </a:stretch>
        </p:blipFill>
        <p:spPr>
          <a:xfrm>
            <a:off x="1457971" y="1303966"/>
            <a:ext cx="6228058" cy="3619726"/>
          </a:xfrm>
          <a:prstGeom prst="rect">
            <a:avLst/>
          </a:prstGeom>
        </p:spPr>
      </p:pic>
    </p:spTree>
    <p:extLst>
      <p:ext uri="{BB962C8B-B14F-4D97-AF65-F5344CB8AC3E}">
        <p14:creationId xmlns:p14="http://schemas.microsoft.com/office/powerpoint/2010/main" val="49981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81"/>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What to </a:t>
            </a:r>
            <a:r>
              <a:rPr lang="en" dirty="0">
                <a:solidFill>
                  <a:schemeClr val="accent1"/>
                </a:solidFill>
              </a:rPr>
              <a:t>include</a:t>
            </a:r>
            <a:endParaRPr dirty="0">
              <a:solidFill>
                <a:schemeClr val="accent1"/>
              </a:solidFill>
            </a:endParaRPr>
          </a:p>
        </p:txBody>
      </p:sp>
      <p:graphicFrame>
        <p:nvGraphicFramePr>
          <p:cNvPr id="1645" name="Google Shape;1645;p81"/>
          <p:cNvGraphicFramePr/>
          <p:nvPr>
            <p:extLst>
              <p:ext uri="{D42A27DB-BD31-4B8C-83A1-F6EECF244321}">
                <p14:modId xmlns:p14="http://schemas.microsoft.com/office/powerpoint/2010/main" val="3360577651"/>
              </p:ext>
            </p:extLst>
          </p:nvPr>
        </p:nvGraphicFramePr>
        <p:xfrm>
          <a:off x="547569" y="1529594"/>
          <a:ext cx="8048862" cy="3310230"/>
        </p:xfrm>
        <a:graphic>
          <a:graphicData uri="http://schemas.openxmlformats.org/drawingml/2006/table">
            <a:tbl>
              <a:tblPr>
                <a:noFill/>
                <a:tableStyleId>{C06C464E-4717-487F-8480-E25753B77B2D}</a:tableStyleId>
              </a:tblPr>
              <a:tblGrid>
                <a:gridCol w="699470">
                  <a:extLst>
                    <a:ext uri="{9D8B030D-6E8A-4147-A177-3AD203B41FA5}">
                      <a16:colId xmlns:a16="http://schemas.microsoft.com/office/drawing/2014/main" val="20000"/>
                    </a:ext>
                  </a:extLst>
                </a:gridCol>
                <a:gridCol w="3324961">
                  <a:extLst>
                    <a:ext uri="{9D8B030D-6E8A-4147-A177-3AD203B41FA5}">
                      <a16:colId xmlns:a16="http://schemas.microsoft.com/office/drawing/2014/main" val="20001"/>
                    </a:ext>
                  </a:extLst>
                </a:gridCol>
                <a:gridCol w="676694">
                  <a:extLst>
                    <a:ext uri="{9D8B030D-6E8A-4147-A177-3AD203B41FA5}">
                      <a16:colId xmlns:a16="http://schemas.microsoft.com/office/drawing/2014/main" val="20002"/>
                    </a:ext>
                  </a:extLst>
                </a:gridCol>
                <a:gridCol w="3347737">
                  <a:extLst>
                    <a:ext uri="{9D8B030D-6E8A-4147-A177-3AD203B41FA5}">
                      <a16:colId xmlns:a16="http://schemas.microsoft.com/office/drawing/2014/main" val="20003"/>
                    </a:ext>
                  </a:extLst>
                </a:gridCol>
              </a:tblGrid>
              <a:tr h="621825">
                <a:tc>
                  <a:txBody>
                    <a:bodyPr/>
                    <a:lstStyle/>
                    <a:p>
                      <a:pPr marL="0" lvl="0" indent="0" algn="ctr" rtl="0">
                        <a:spcBef>
                          <a:spcPts val="0"/>
                        </a:spcBef>
                        <a:spcAft>
                          <a:spcPts val="0"/>
                        </a:spcAft>
                        <a:buNone/>
                      </a:pPr>
                      <a:r>
                        <a:rPr lang="en" sz="2000" b="1">
                          <a:solidFill>
                            <a:schemeClr val="lt1"/>
                          </a:solidFill>
                          <a:latin typeface="Lexend Deca"/>
                          <a:ea typeface="Lexend Deca"/>
                          <a:cs typeface="Lexend Deca"/>
                          <a:sym typeface="Lexend Deca"/>
                        </a:rPr>
                        <a:t>1</a:t>
                      </a:r>
                      <a:endParaRPr sz="2000" b="1">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Basic program info (times, days, location, frequency, # of students)</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6</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Partnerships (what your partners will provide, sustainability plan)</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21825">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2</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Strategies (recruitment, retention, communication)</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7</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Professional development (onboarding, planned topics, frequency, funding)</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21825">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3</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Services to be provided and rationale (inlcude equitable access and evidence-based practices)</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8</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Management plan </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21825">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4</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Job decriptions and roles</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9</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Organizational history (past experience, standing in the community)</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1825">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5</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Family and community engagement efforts</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10</a:t>
                      </a:r>
                      <a:endParaRPr sz="20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Capacity and capability </a:t>
                      </a:r>
                      <a:endParaRPr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80570B31-5C51-4867-8B6E-73A74F608633}"/>
              </a:ext>
            </a:extLst>
          </p:cNvPr>
          <p:cNvSpPr txBox="1"/>
          <p:nvPr/>
        </p:nvSpPr>
        <p:spPr>
          <a:xfrm>
            <a:off x="547569" y="1120997"/>
            <a:ext cx="4445000" cy="305325"/>
          </a:xfrm>
          <a:prstGeom prst="rect">
            <a:avLst/>
          </a:prstGeom>
          <a:noFill/>
        </p:spPr>
        <p:txBody>
          <a:bodyPr wrap="square" rtlCol="0">
            <a:spAutoFit/>
          </a:bodyPr>
          <a:lstStyle/>
          <a:p>
            <a:r>
              <a:rPr lang="en-US" dirty="0">
                <a:solidFill>
                  <a:schemeClr val="bg2"/>
                </a:solidFill>
              </a:rPr>
              <a:t>Page 40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02DDD-A9DB-4D78-B3EE-0FB05FD97284}"/>
              </a:ext>
            </a:extLst>
          </p:cNvPr>
          <p:cNvSpPr>
            <a:spLocks noGrp="1"/>
          </p:cNvSpPr>
          <p:nvPr>
            <p:ph type="title"/>
          </p:nvPr>
        </p:nvSpPr>
        <p:spPr/>
        <p:txBody>
          <a:bodyPr/>
          <a:lstStyle/>
          <a:p>
            <a:r>
              <a:rPr lang="en-US" dirty="0"/>
              <a:t>Worksheet</a:t>
            </a:r>
          </a:p>
        </p:txBody>
      </p:sp>
    </p:spTree>
    <p:extLst>
      <p:ext uri="{BB962C8B-B14F-4D97-AF65-F5344CB8AC3E}">
        <p14:creationId xmlns:p14="http://schemas.microsoft.com/office/powerpoint/2010/main" val="1062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8899B-B846-41E1-8288-729672C999D2}"/>
              </a:ext>
            </a:extLst>
          </p:cNvPr>
          <p:cNvSpPr>
            <a:spLocks noGrp="1"/>
          </p:cNvSpPr>
          <p:nvPr>
            <p:ph type="body" idx="1"/>
          </p:nvPr>
        </p:nvSpPr>
        <p:spPr/>
        <p:txBody>
          <a:bodyPr/>
          <a:lstStyle/>
          <a:p>
            <a:r>
              <a:rPr lang="en-US" dirty="0"/>
              <a:t>Timer</a:t>
            </a:r>
          </a:p>
        </p:txBody>
      </p:sp>
      <p:pic>
        <p:nvPicPr>
          <p:cNvPr id="4" name="Online Media 3" title="5 Minute Lo-Fi Hiphop Beats Study Timer">
            <a:hlinkClick r:id="" action="ppaction://media"/>
            <a:extLst>
              <a:ext uri="{FF2B5EF4-FFF2-40B4-BE49-F238E27FC236}">
                <a16:creationId xmlns:a16="http://schemas.microsoft.com/office/drawing/2014/main" id="{976DAB6E-7A31-4ECD-9C39-65028E4CB835}"/>
              </a:ext>
            </a:extLst>
          </p:cNvPr>
          <p:cNvPicPr>
            <a:picLocks noRot="1" noChangeAspect="1"/>
          </p:cNvPicPr>
          <p:nvPr>
            <a:videoFile r:link="rId1"/>
          </p:nvPr>
        </p:nvPicPr>
        <p:blipFill>
          <a:blip r:embed="rId3"/>
          <a:stretch>
            <a:fillRect/>
          </a:stretch>
        </p:blipFill>
        <p:spPr>
          <a:xfrm>
            <a:off x="2567118" y="1864031"/>
            <a:ext cx="4009764" cy="2265517"/>
          </a:xfrm>
          <a:prstGeom prst="rect">
            <a:avLst/>
          </a:prstGeom>
        </p:spPr>
      </p:pic>
    </p:spTree>
    <p:extLst>
      <p:ext uri="{BB962C8B-B14F-4D97-AF65-F5344CB8AC3E}">
        <p14:creationId xmlns:p14="http://schemas.microsoft.com/office/powerpoint/2010/main" val="22819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1"/>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Assessing </a:t>
            </a:r>
            <a:r>
              <a:rPr lang="en" dirty="0">
                <a:solidFill>
                  <a:schemeClr val="accent1"/>
                </a:solidFill>
              </a:rPr>
              <a:t>Capacity</a:t>
            </a:r>
            <a:endParaRPr dirty="0">
              <a:solidFill>
                <a:schemeClr val="accent1"/>
              </a:solidFill>
            </a:endParaRPr>
          </a:p>
        </p:txBody>
      </p:sp>
      <p:graphicFrame>
        <p:nvGraphicFramePr>
          <p:cNvPr id="689" name="Google Shape;689;p61"/>
          <p:cNvGraphicFramePr/>
          <p:nvPr>
            <p:extLst>
              <p:ext uri="{D42A27DB-BD31-4B8C-83A1-F6EECF244321}">
                <p14:modId xmlns:p14="http://schemas.microsoft.com/office/powerpoint/2010/main" val="409963035"/>
              </p:ext>
            </p:extLst>
          </p:nvPr>
        </p:nvGraphicFramePr>
        <p:xfrm>
          <a:off x="126089" y="1328737"/>
          <a:ext cx="2817136" cy="3700462"/>
        </p:xfrm>
        <a:graphic>
          <a:graphicData uri="http://schemas.openxmlformats.org/drawingml/2006/table">
            <a:tbl>
              <a:tblPr>
                <a:noFill/>
                <a:tableStyleId>{C06C464E-4717-487F-8480-E25753B77B2D}</a:tableStyleId>
              </a:tblPr>
              <a:tblGrid>
                <a:gridCol w="2817136">
                  <a:extLst>
                    <a:ext uri="{9D8B030D-6E8A-4147-A177-3AD203B41FA5}">
                      <a16:colId xmlns:a16="http://schemas.microsoft.com/office/drawing/2014/main" val="20000"/>
                    </a:ext>
                  </a:extLst>
                </a:gridCol>
              </a:tblGrid>
              <a:tr h="667146">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Available</a:t>
                      </a:r>
                      <a:endParaRPr sz="2000"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033316">
                <a:tc>
                  <a:txBody>
                    <a:bodyPr/>
                    <a:lstStyle/>
                    <a:p>
                      <a:pPr marL="0" lvl="0" indent="0" algn="l"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What does our agency already do that can meet identified needs?</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90" name="Google Shape;690;p61"/>
          <p:cNvGraphicFramePr/>
          <p:nvPr>
            <p:extLst>
              <p:ext uri="{D42A27DB-BD31-4B8C-83A1-F6EECF244321}">
                <p14:modId xmlns:p14="http://schemas.microsoft.com/office/powerpoint/2010/main" val="3618361805"/>
              </p:ext>
            </p:extLst>
          </p:nvPr>
        </p:nvGraphicFramePr>
        <p:xfrm>
          <a:off x="3163432" y="1328735"/>
          <a:ext cx="2817136" cy="3700461"/>
        </p:xfrm>
        <a:graphic>
          <a:graphicData uri="http://schemas.openxmlformats.org/drawingml/2006/table">
            <a:tbl>
              <a:tblPr>
                <a:noFill/>
                <a:tableStyleId>{C06C464E-4717-487F-8480-E25753B77B2D}</a:tableStyleId>
              </a:tblPr>
              <a:tblGrid>
                <a:gridCol w="2817136">
                  <a:extLst>
                    <a:ext uri="{9D8B030D-6E8A-4147-A177-3AD203B41FA5}">
                      <a16:colId xmlns:a16="http://schemas.microsoft.com/office/drawing/2014/main" val="20000"/>
                    </a:ext>
                  </a:extLst>
                </a:gridCol>
              </a:tblGrid>
              <a:tr h="668288">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Create</a:t>
                      </a:r>
                      <a:endParaRPr sz="2000"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032173">
                <a:tc>
                  <a:txBody>
                    <a:bodyPr/>
                    <a:lstStyle/>
                    <a:p>
                      <a:pPr marL="0" lvl="0" indent="0" algn="l" rtl="0">
                        <a:spcBef>
                          <a:spcPts val="0"/>
                        </a:spcBef>
                        <a:spcAft>
                          <a:spcPts val="0"/>
                        </a:spcAft>
                        <a:buClr>
                          <a:srgbClr val="000000"/>
                        </a:buClr>
                        <a:buSzPts val="1100"/>
                        <a:buFont typeface="Arial"/>
                        <a:buNone/>
                      </a:pPr>
                      <a:r>
                        <a:rPr lang="en" dirty="0">
                          <a:solidFill>
                            <a:schemeClr val="dk1"/>
                          </a:solidFill>
                          <a:latin typeface="Bellota Text"/>
                          <a:ea typeface="Bellota Text"/>
                          <a:cs typeface="Bellota Text"/>
                          <a:sym typeface="Bellota Text"/>
                        </a:rPr>
                        <a:t>W</a:t>
                      </a:r>
                      <a:r>
                        <a:rPr lang="en-US" dirty="0">
                          <a:solidFill>
                            <a:schemeClr val="dk1"/>
                          </a:solidFill>
                          <a:latin typeface="Bellota Text"/>
                          <a:ea typeface="Bellota Text"/>
                          <a:cs typeface="Bellota Text"/>
                          <a:sym typeface="Bellota Text"/>
                        </a:rPr>
                        <a:t>h</a:t>
                      </a:r>
                      <a:r>
                        <a:rPr lang="en" dirty="0">
                          <a:solidFill>
                            <a:schemeClr val="dk1"/>
                          </a:solidFill>
                          <a:latin typeface="Bellota Text"/>
                          <a:ea typeface="Bellota Text"/>
                          <a:cs typeface="Bellota Text"/>
                          <a:sym typeface="Bellota Text"/>
                        </a:rPr>
                        <a:t>at needs to be developed to further meet these needs?</a:t>
                      </a:r>
                      <a:endParaRPr dirty="0">
                        <a:solidFill>
                          <a:schemeClr val="dk1"/>
                        </a:solidFill>
                        <a:latin typeface="Bellota Text"/>
                        <a:ea typeface="Bellota Text"/>
                        <a:cs typeface="Bellota Text"/>
                        <a:sym typeface="Bellota Text"/>
                      </a:endParaRPr>
                    </a:p>
                    <a:p>
                      <a:pPr marL="0" lvl="0" indent="0" algn="l" rtl="0">
                        <a:spcBef>
                          <a:spcPts val="0"/>
                        </a:spcBef>
                        <a:spcAft>
                          <a:spcPts val="0"/>
                        </a:spcAft>
                        <a:buClr>
                          <a:srgbClr val="000000"/>
                        </a:buClr>
                        <a:buSzPts val="1100"/>
                        <a:buFont typeface="Arial"/>
                        <a:buNone/>
                      </a:pP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8" name="Google Shape;690;p61">
            <a:extLst>
              <a:ext uri="{FF2B5EF4-FFF2-40B4-BE49-F238E27FC236}">
                <a16:creationId xmlns:a16="http://schemas.microsoft.com/office/drawing/2014/main" id="{A4E029F9-F5BE-42AD-AF8C-5F03DBE652A8}"/>
              </a:ext>
            </a:extLst>
          </p:cNvPr>
          <p:cNvGraphicFramePr/>
          <p:nvPr>
            <p:extLst>
              <p:ext uri="{D42A27DB-BD31-4B8C-83A1-F6EECF244321}">
                <p14:modId xmlns:p14="http://schemas.microsoft.com/office/powerpoint/2010/main" val="3818789028"/>
              </p:ext>
            </p:extLst>
          </p:nvPr>
        </p:nvGraphicFramePr>
        <p:xfrm>
          <a:off x="6200775" y="1328735"/>
          <a:ext cx="2817136" cy="3700461"/>
        </p:xfrm>
        <a:graphic>
          <a:graphicData uri="http://schemas.openxmlformats.org/drawingml/2006/table">
            <a:tbl>
              <a:tblPr>
                <a:noFill/>
                <a:tableStyleId>{C06C464E-4717-487F-8480-E25753B77B2D}</a:tableStyleId>
              </a:tblPr>
              <a:tblGrid>
                <a:gridCol w="2817136">
                  <a:extLst>
                    <a:ext uri="{9D8B030D-6E8A-4147-A177-3AD203B41FA5}">
                      <a16:colId xmlns:a16="http://schemas.microsoft.com/office/drawing/2014/main" val="20000"/>
                    </a:ext>
                  </a:extLst>
                </a:gridCol>
              </a:tblGrid>
              <a:tr h="679951">
                <a:tc>
                  <a:txBody>
                    <a:bodyPr/>
                    <a:lstStyle/>
                    <a:p>
                      <a:pPr marL="0" lvl="0" indent="0" algn="ctr" rtl="0">
                        <a:spcBef>
                          <a:spcPts val="0"/>
                        </a:spcBef>
                        <a:spcAft>
                          <a:spcPts val="0"/>
                        </a:spcAft>
                        <a:buNone/>
                      </a:pPr>
                      <a:r>
                        <a:rPr lang="en" sz="2000" b="1" dirty="0">
                          <a:solidFill>
                            <a:schemeClr val="lt1"/>
                          </a:solidFill>
                          <a:latin typeface="Lexend Deca"/>
                          <a:ea typeface="Lexend Deca"/>
                          <a:cs typeface="Lexend Deca"/>
                          <a:sym typeface="Lexend Deca"/>
                        </a:rPr>
                        <a:t>Ability</a:t>
                      </a:r>
                      <a:endParaRPr sz="2000"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020510">
                <a:tc>
                  <a:txBody>
                    <a:bodyPr/>
                    <a:lstStyle/>
                    <a:p>
                      <a:pPr marL="0" lvl="0" indent="0" algn="l" rtl="0">
                        <a:spcBef>
                          <a:spcPts val="0"/>
                        </a:spcBef>
                        <a:spcAft>
                          <a:spcPts val="0"/>
                        </a:spcAft>
                        <a:buClr>
                          <a:srgbClr val="000000"/>
                        </a:buClr>
                        <a:buSzPts val="1100"/>
                        <a:buFont typeface="Arial"/>
                        <a:buNone/>
                      </a:pPr>
                      <a:r>
                        <a:rPr lang="en-US" dirty="0">
                          <a:solidFill>
                            <a:schemeClr val="dk1"/>
                          </a:solidFill>
                          <a:latin typeface="Bellota Text"/>
                          <a:ea typeface="Bellota Text"/>
                          <a:cs typeface="Bellota Text"/>
                          <a:sym typeface="Bellota Text"/>
                        </a:rPr>
                        <a:t>What do we have the ability and capacity to create? (keep in mind staffing, resources, partnerships, funding)</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Assessing </a:t>
            </a:r>
            <a:r>
              <a:rPr lang="en" dirty="0">
                <a:solidFill>
                  <a:schemeClr val="accent1"/>
                </a:solidFill>
              </a:rPr>
              <a:t>Capacity</a:t>
            </a:r>
            <a:endParaRPr dirty="0">
              <a:solidFill>
                <a:schemeClr val="accent1"/>
              </a:solidFill>
            </a:endParaRPr>
          </a:p>
        </p:txBody>
      </p:sp>
      <p:graphicFrame>
        <p:nvGraphicFramePr>
          <p:cNvPr id="549" name="Google Shape;549;p52"/>
          <p:cNvGraphicFramePr/>
          <p:nvPr>
            <p:extLst>
              <p:ext uri="{D42A27DB-BD31-4B8C-83A1-F6EECF244321}">
                <p14:modId xmlns:p14="http://schemas.microsoft.com/office/powerpoint/2010/main" val="3870787834"/>
              </p:ext>
            </p:extLst>
          </p:nvPr>
        </p:nvGraphicFramePr>
        <p:xfrm>
          <a:off x="720000" y="1440940"/>
          <a:ext cx="7704000" cy="3576220"/>
        </p:xfrm>
        <a:graphic>
          <a:graphicData uri="http://schemas.openxmlformats.org/drawingml/2006/table">
            <a:tbl>
              <a:tblPr>
                <a:noFill/>
                <a:tableStyleId>{C06C464E-4717-487F-8480-E25753B77B2D}</a:tableStyleId>
              </a:tblPr>
              <a:tblGrid>
                <a:gridCol w="1284000">
                  <a:extLst>
                    <a:ext uri="{9D8B030D-6E8A-4147-A177-3AD203B41FA5}">
                      <a16:colId xmlns:a16="http://schemas.microsoft.com/office/drawing/2014/main" val="20000"/>
                    </a:ext>
                  </a:extLst>
                </a:gridCol>
                <a:gridCol w="1284000">
                  <a:extLst>
                    <a:ext uri="{9D8B030D-6E8A-4147-A177-3AD203B41FA5}">
                      <a16:colId xmlns:a16="http://schemas.microsoft.com/office/drawing/2014/main" val="20001"/>
                    </a:ext>
                  </a:extLst>
                </a:gridCol>
                <a:gridCol w="1284000">
                  <a:extLst>
                    <a:ext uri="{9D8B030D-6E8A-4147-A177-3AD203B41FA5}">
                      <a16:colId xmlns:a16="http://schemas.microsoft.com/office/drawing/2014/main" val="20002"/>
                    </a:ext>
                  </a:extLst>
                </a:gridCol>
                <a:gridCol w="1284000">
                  <a:extLst>
                    <a:ext uri="{9D8B030D-6E8A-4147-A177-3AD203B41FA5}">
                      <a16:colId xmlns:a16="http://schemas.microsoft.com/office/drawing/2014/main" val="20003"/>
                    </a:ext>
                  </a:extLst>
                </a:gridCol>
                <a:gridCol w="1284000">
                  <a:extLst>
                    <a:ext uri="{9D8B030D-6E8A-4147-A177-3AD203B41FA5}">
                      <a16:colId xmlns:a16="http://schemas.microsoft.com/office/drawing/2014/main" val="20004"/>
                    </a:ext>
                  </a:extLst>
                </a:gridCol>
                <a:gridCol w="1284000">
                  <a:extLst>
                    <a:ext uri="{9D8B030D-6E8A-4147-A177-3AD203B41FA5}">
                      <a16:colId xmlns:a16="http://schemas.microsoft.com/office/drawing/2014/main" val="20005"/>
                    </a:ext>
                  </a:extLst>
                </a:gridCol>
              </a:tblGrid>
              <a:tr h="628275">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Projected # of staff</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8 (1 SC; 5 YDS; 1 Academic Coord.; 1 SG)</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Projected # of program areas</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US" dirty="0">
                          <a:solidFill>
                            <a:schemeClr val="dk1"/>
                          </a:solidFill>
                          <a:latin typeface="Bellota Text"/>
                          <a:ea typeface="Bellota Text"/>
                          <a:cs typeface="Bellota Text"/>
                          <a:sym typeface="Bellota Text"/>
                        </a:rPr>
                        <a:t>6</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 of program hours/day</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3</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6475">
                <a:tc gridSpan="3">
                  <a:txBody>
                    <a:bodyPr/>
                    <a:lstStyle/>
                    <a:p>
                      <a:pPr marL="0" lvl="0" indent="0" algn="l" rtl="0">
                        <a:spcBef>
                          <a:spcPts val="0"/>
                        </a:spcBef>
                        <a:spcAft>
                          <a:spcPts val="0"/>
                        </a:spcAft>
                        <a:buNone/>
                      </a:pPr>
                      <a:r>
                        <a:rPr lang="en" b="1" dirty="0">
                          <a:solidFill>
                            <a:schemeClr val="lt1"/>
                          </a:solidFill>
                          <a:latin typeface="Lexend Deca"/>
                          <a:ea typeface="Bellota Text"/>
                          <a:cs typeface="Bellota Text"/>
                          <a:sym typeface="Lexend Deca"/>
                        </a:rPr>
                        <a:t>Student program interest level</a:t>
                      </a:r>
                      <a:endParaRPr dirty="0">
                        <a:solidFill>
                          <a:schemeClr val="lt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tc gridSpan="3">
                  <a:txBody>
                    <a:bodyPr/>
                    <a:lstStyle/>
                    <a:p>
                      <a:pPr marL="0" lvl="0" indent="0" algn="l" rtl="0">
                        <a:spcBef>
                          <a:spcPts val="0"/>
                        </a:spcBef>
                        <a:spcAft>
                          <a:spcPts val="0"/>
                        </a:spcAft>
                        <a:buNone/>
                      </a:pPr>
                      <a:r>
                        <a:rPr lang="en" b="1">
                          <a:solidFill>
                            <a:schemeClr val="lt1"/>
                          </a:solidFill>
                          <a:latin typeface="Lexend Deca"/>
                          <a:ea typeface="Lexend Deca"/>
                          <a:cs typeface="Lexend Deca"/>
                          <a:sym typeface="Lexend Deca"/>
                        </a:rPr>
                        <a:t>Change impact</a:t>
                      </a:r>
                      <a:endParaRPr b="1">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4100">
                <a:tc gridSpan="3">
                  <a:txBody>
                    <a:bodyPr/>
                    <a:lstStyle/>
                    <a:p>
                      <a:pPr marL="0" lvl="0" indent="0" algn="l" rtl="0">
                        <a:spcBef>
                          <a:spcPts val="0"/>
                        </a:spcBef>
                        <a:spcAft>
                          <a:spcPts val="0"/>
                        </a:spcAft>
                        <a:buNone/>
                      </a:pPr>
                      <a:endParaRPr dirty="0">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gridSpan="3">
                  <a:txBody>
                    <a:bodyPr/>
                    <a:lstStyle/>
                    <a:p>
                      <a:pPr marL="0" lvl="0" indent="0" algn="l" rtl="0">
                        <a:spcBef>
                          <a:spcPts val="0"/>
                        </a:spcBef>
                        <a:spcAft>
                          <a:spcPts val="0"/>
                        </a:spcAft>
                        <a:buNone/>
                      </a:pPr>
                      <a:endParaRPr dirty="0">
                        <a:solidFill>
                          <a:schemeClr val="dk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6475">
                <a:tc gridSpan="2">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Grade levels </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gridSpan="2">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New programs</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gridSpan="2">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Resources</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hMerge="1">
                  <a:txBody>
                    <a:bodyPr/>
                    <a:lstStyle/>
                    <a:p>
                      <a:endParaRPr lang="en-US"/>
                    </a:p>
                  </a:txBody>
                  <a:tcPr/>
                </a:tc>
                <a:extLst>
                  <a:ext uri="{0D108BD9-81ED-4DB2-BD59-A6C34878D82A}">
                    <a16:rowId xmlns:a16="http://schemas.microsoft.com/office/drawing/2014/main" val="10003"/>
                  </a:ext>
                </a:extLst>
              </a:tr>
              <a:tr h="376475">
                <a:tc gridSpan="2">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3</a:t>
                      </a:r>
                      <a:r>
                        <a:rPr lang="en" baseline="30000" dirty="0">
                          <a:solidFill>
                            <a:schemeClr val="dk1"/>
                          </a:solidFill>
                          <a:latin typeface="Bellota Text"/>
                          <a:ea typeface="Bellota Text"/>
                          <a:cs typeface="Bellota Text"/>
                          <a:sym typeface="Bellota Text"/>
                        </a:rPr>
                        <a:t>rd</a:t>
                      </a:r>
                      <a:r>
                        <a:rPr lang="en" dirty="0">
                          <a:solidFill>
                            <a:schemeClr val="dk1"/>
                          </a:solidFill>
                          <a:latin typeface="Bellota Text"/>
                          <a:ea typeface="Bellota Text"/>
                          <a:cs typeface="Bellota Text"/>
                          <a:sym typeface="Bellota Text"/>
                        </a:rPr>
                        <a:t>, 4</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5</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6</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7</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8</a:t>
                      </a:r>
                      <a:r>
                        <a:rPr lang="en" baseline="30000" dirty="0">
                          <a:solidFill>
                            <a:schemeClr val="dk1"/>
                          </a:solidFill>
                          <a:latin typeface="Bellota Text"/>
                          <a:ea typeface="Bellota Text"/>
                          <a:cs typeface="Bellota Text"/>
                          <a:sym typeface="Bellota Text"/>
                        </a:rPr>
                        <a:t>th</a:t>
                      </a:r>
                      <a:r>
                        <a:rPr lang="en" dirty="0">
                          <a:solidFill>
                            <a:schemeClr val="dk1"/>
                          </a:solidFill>
                          <a:latin typeface="Bellota Text"/>
                          <a:ea typeface="Bellota Text"/>
                          <a:cs typeface="Bellota Text"/>
                          <a:sym typeface="Bellota Text"/>
                        </a:rPr>
                        <a:t> </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gridSpan="2">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Conflict res., STEM, wellness</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rowSpan="2" gridSpan="2">
                  <a:txBody>
                    <a:bodyPr/>
                    <a:lstStyle/>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Partner 1</a:t>
                      </a:r>
                    </a:p>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Partner 2</a:t>
                      </a:r>
                    </a:p>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Partner 3</a:t>
                      </a:r>
                    </a:p>
                    <a:p>
                      <a:pPr marL="0" lvl="0" indent="0" algn="ctr" rtl="0">
                        <a:spcBef>
                          <a:spcPts val="0"/>
                        </a:spcBef>
                        <a:spcAft>
                          <a:spcPts val="0"/>
                        </a:spcAft>
                        <a:buNone/>
                      </a:pPr>
                      <a:r>
                        <a:rPr lang="en-US" sz="1100" dirty="0">
                          <a:solidFill>
                            <a:schemeClr val="dk1"/>
                          </a:solidFill>
                          <a:latin typeface="Bellota Text"/>
                          <a:ea typeface="Bellota Text"/>
                          <a:cs typeface="Bellota Text"/>
                          <a:sym typeface="Bellota Text"/>
                        </a:rPr>
                        <a:t>LAC? YAB?</a:t>
                      </a:r>
                      <a:endParaRPr sz="1100"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rowSpan="2" hMerge="1">
                  <a:txBody>
                    <a:bodyPr/>
                    <a:lstStyle/>
                    <a:p>
                      <a:endParaRPr lang="en-US"/>
                    </a:p>
                  </a:txBody>
                  <a:tcPr/>
                </a:tc>
                <a:extLst>
                  <a:ext uri="{0D108BD9-81ED-4DB2-BD59-A6C34878D82A}">
                    <a16:rowId xmlns:a16="http://schemas.microsoft.com/office/drawing/2014/main" val="10004"/>
                  </a:ext>
                </a:extLst>
              </a:tr>
              <a:tr h="394600">
                <a:tc>
                  <a:txBody>
                    <a:bodyPr/>
                    <a:lstStyle/>
                    <a:p>
                      <a:pPr marL="0" lvl="0" indent="0" algn="l" rtl="0">
                        <a:spcBef>
                          <a:spcPts val="0"/>
                        </a:spcBef>
                        <a:spcAft>
                          <a:spcPts val="0"/>
                        </a:spcAft>
                        <a:buNone/>
                      </a:pPr>
                      <a:r>
                        <a:rPr lang="en" dirty="0">
                          <a:solidFill>
                            <a:schemeClr val="lt1"/>
                          </a:solidFill>
                          <a:latin typeface="Lexend Deca ExtraBold"/>
                          <a:ea typeface="Lexend Deca ExtraBold"/>
                          <a:cs typeface="Lexend Deca ExtraBold"/>
                          <a:sym typeface="Lexend Deca ExtraBold"/>
                        </a:rPr>
                        <a:t>Principal</a:t>
                      </a:r>
                      <a:endParaRPr dirty="0">
                        <a:solidFill>
                          <a:schemeClr val="lt1"/>
                        </a:solidFill>
                        <a:latin typeface="Lexend Deca ExtraBold"/>
                        <a:ea typeface="Lexend Deca ExtraBold"/>
                        <a:cs typeface="Lexend Deca ExtraBold"/>
                        <a:sym typeface="Lexend Deca ExtraBold"/>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a:solidFill>
                            <a:schemeClr val="dk1"/>
                          </a:solidFill>
                          <a:latin typeface="Bellota Text"/>
                          <a:ea typeface="Bellota Text"/>
                          <a:cs typeface="Bellota Text"/>
                          <a:sym typeface="Bellota Text"/>
                        </a:rPr>
                        <a:t>Jane Doe</a:t>
                      </a:r>
                      <a:endParaRPr>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lt1"/>
                          </a:solidFill>
                          <a:latin typeface="Lexend Deca"/>
                          <a:ea typeface="Lexend Deca"/>
                          <a:cs typeface="Lexend Deca"/>
                          <a:sym typeface="Lexend Deca"/>
                        </a:rPr>
                        <a:t>Site Coord.</a:t>
                      </a:r>
                      <a:endParaRPr b="1" dirty="0">
                        <a:solidFill>
                          <a:schemeClr val="lt1"/>
                        </a:solidFill>
                        <a:latin typeface="Lexend Deca"/>
                        <a:ea typeface="Lexend Deca"/>
                        <a:cs typeface="Lexend Deca"/>
                        <a:sym typeface="Lexend De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dirty="0">
                          <a:solidFill>
                            <a:schemeClr val="dk1"/>
                          </a:solidFill>
                          <a:latin typeface="Bellota Text"/>
                          <a:ea typeface="Bellota Text"/>
                          <a:cs typeface="Bellota Text"/>
                          <a:sym typeface="Bellota Text"/>
                        </a:rPr>
                        <a:t>James Cox</a:t>
                      </a:r>
                      <a:endParaRPr dirty="0">
                        <a:solidFill>
                          <a:schemeClr val="dk1"/>
                        </a:solidFill>
                        <a:latin typeface="Bellota Text"/>
                        <a:ea typeface="Bellota Text"/>
                        <a:cs typeface="Bellota Text"/>
                        <a:sym typeface="Bellota Text"/>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bl>
          </a:graphicData>
        </a:graphic>
      </p:graphicFrame>
      <p:sp>
        <p:nvSpPr>
          <p:cNvPr id="550" name="Google Shape;550;p52"/>
          <p:cNvSpPr/>
          <p:nvPr/>
        </p:nvSpPr>
        <p:spPr>
          <a:xfrm>
            <a:off x="4655795" y="3216750"/>
            <a:ext cx="1132500" cy="23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Lexend Deca"/>
                <a:ea typeface="Lexend Deca"/>
                <a:cs typeface="Lexend Deca"/>
                <a:sym typeface="Lexend Deca"/>
              </a:rPr>
              <a:t>Low</a:t>
            </a:r>
            <a:endParaRPr b="1" dirty="0">
              <a:solidFill>
                <a:schemeClr val="dk1"/>
              </a:solidFill>
              <a:latin typeface="Lexend Deca"/>
              <a:ea typeface="Lexend Deca"/>
              <a:cs typeface="Lexend Deca"/>
              <a:sym typeface="Lexend Deca"/>
            </a:endParaRPr>
          </a:p>
        </p:txBody>
      </p:sp>
      <p:sp>
        <p:nvSpPr>
          <p:cNvPr id="551" name="Google Shape;551;p52"/>
          <p:cNvSpPr/>
          <p:nvPr/>
        </p:nvSpPr>
        <p:spPr>
          <a:xfrm>
            <a:off x="5788295" y="3232055"/>
            <a:ext cx="1132500" cy="23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Lexend Deca"/>
                <a:ea typeface="Lexend Deca"/>
                <a:cs typeface="Lexend Deca"/>
                <a:sym typeface="Lexend Deca"/>
              </a:rPr>
              <a:t>Medium</a:t>
            </a:r>
            <a:endParaRPr b="1" dirty="0">
              <a:solidFill>
                <a:schemeClr val="dk1"/>
              </a:solidFill>
              <a:latin typeface="Lexend Deca"/>
              <a:ea typeface="Lexend Deca"/>
              <a:cs typeface="Lexend Deca"/>
              <a:sym typeface="Lexend Deca"/>
            </a:endParaRPr>
          </a:p>
        </p:txBody>
      </p:sp>
      <p:sp>
        <p:nvSpPr>
          <p:cNvPr id="552" name="Google Shape;552;p52"/>
          <p:cNvSpPr/>
          <p:nvPr/>
        </p:nvSpPr>
        <p:spPr>
          <a:xfrm>
            <a:off x="7104270" y="3216350"/>
            <a:ext cx="1132500" cy="3201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2"/>
                </a:solidFill>
                <a:latin typeface="Lexend Deca"/>
                <a:ea typeface="Lexend Deca"/>
                <a:cs typeface="Lexend Deca"/>
                <a:sym typeface="Lexend Deca"/>
              </a:rPr>
              <a:t>High</a:t>
            </a:r>
            <a:endParaRPr b="1" dirty="0">
              <a:solidFill>
                <a:schemeClr val="dk2"/>
              </a:solidFill>
              <a:latin typeface="Lexend Deca"/>
              <a:ea typeface="Lexend Deca"/>
              <a:cs typeface="Lexend Deca"/>
              <a:sym typeface="Lexend Deca"/>
            </a:endParaRPr>
          </a:p>
        </p:txBody>
      </p:sp>
      <p:pic>
        <p:nvPicPr>
          <p:cNvPr id="1026" name="Picture 2">
            <a:extLst>
              <a:ext uri="{FF2B5EF4-FFF2-40B4-BE49-F238E27FC236}">
                <a16:creationId xmlns:a16="http://schemas.microsoft.com/office/drawing/2014/main" id="{BF8C00F9-4313-4137-A194-B4DE70191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30" y="2883139"/>
            <a:ext cx="3438685" cy="869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CD9C-C319-4D7D-A45F-FF2F2E03B244}"/>
              </a:ext>
            </a:extLst>
          </p:cNvPr>
          <p:cNvSpPr>
            <a:spLocks noGrp="1"/>
          </p:cNvSpPr>
          <p:nvPr>
            <p:ph type="title"/>
          </p:nvPr>
        </p:nvSpPr>
        <p:spPr/>
        <p:txBody>
          <a:bodyPr/>
          <a:lstStyle/>
          <a:p>
            <a:r>
              <a:rPr lang="en-US" dirty="0"/>
              <a:t>Management </a:t>
            </a:r>
            <a:r>
              <a:rPr lang="en-US" dirty="0">
                <a:solidFill>
                  <a:schemeClr val="accent1"/>
                </a:solidFill>
              </a:rPr>
              <a:t>Plan</a:t>
            </a:r>
          </a:p>
        </p:txBody>
      </p:sp>
      <p:sp>
        <p:nvSpPr>
          <p:cNvPr id="3" name="Text Placeholder 2">
            <a:extLst>
              <a:ext uri="{FF2B5EF4-FFF2-40B4-BE49-F238E27FC236}">
                <a16:creationId xmlns:a16="http://schemas.microsoft.com/office/drawing/2014/main" id="{7EEF68D6-52A9-4426-891F-B441854C9C40}"/>
              </a:ext>
            </a:extLst>
          </p:cNvPr>
          <p:cNvSpPr>
            <a:spLocks noGrp="1"/>
          </p:cNvSpPr>
          <p:nvPr>
            <p:ph type="body" idx="1"/>
          </p:nvPr>
        </p:nvSpPr>
        <p:spPr>
          <a:xfrm>
            <a:off x="218440" y="2915879"/>
            <a:ext cx="2320200" cy="2084699"/>
          </a:xfrm>
        </p:spPr>
        <p:txBody>
          <a:bodyPr/>
          <a:lstStyle/>
          <a:p>
            <a:pPr marL="152400" indent="0">
              <a:buNone/>
            </a:pPr>
            <a:r>
              <a:rPr lang="en-US" sz="1800" dirty="0"/>
              <a:t>Remember to include:</a:t>
            </a:r>
          </a:p>
          <a:p>
            <a:pPr>
              <a:buSzPct val="100000"/>
            </a:pPr>
            <a:r>
              <a:rPr lang="en-US" sz="1800" dirty="0"/>
              <a:t>Major milestones</a:t>
            </a:r>
          </a:p>
          <a:p>
            <a:pPr>
              <a:buSzPct val="100000"/>
            </a:pPr>
            <a:r>
              <a:rPr lang="en-US" sz="1800" dirty="0"/>
              <a:t>Timeline</a:t>
            </a:r>
          </a:p>
          <a:p>
            <a:pPr>
              <a:buSzPct val="100000"/>
            </a:pPr>
            <a:r>
              <a:rPr lang="en-US" sz="1800" dirty="0"/>
              <a:t>Project goals</a:t>
            </a:r>
          </a:p>
          <a:p>
            <a:pPr>
              <a:buSzPct val="100000"/>
            </a:pPr>
            <a:r>
              <a:rPr lang="en-US" sz="1800" dirty="0"/>
              <a:t>Staff involved in tasks/milestones</a:t>
            </a:r>
          </a:p>
        </p:txBody>
      </p:sp>
      <p:graphicFrame>
        <p:nvGraphicFramePr>
          <p:cNvPr id="4" name="Google Shape;391;p45">
            <a:extLst>
              <a:ext uri="{FF2B5EF4-FFF2-40B4-BE49-F238E27FC236}">
                <a16:creationId xmlns:a16="http://schemas.microsoft.com/office/drawing/2014/main" id="{D7BE24BD-EF23-4EE1-800A-40F58688EA98}"/>
              </a:ext>
            </a:extLst>
          </p:cNvPr>
          <p:cNvGraphicFramePr/>
          <p:nvPr>
            <p:extLst>
              <p:ext uri="{D42A27DB-BD31-4B8C-83A1-F6EECF244321}">
                <p14:modId xmlns:p14="http://schemas.microsoft.com/office/powerpoint/2010/main" val="1825676611"/>
              </p:ext>
            </p:extLst>
          </p:nvPr>
        </p:nvGraphicFramePr>
        <p:xfrm>
          <a:off x="2752000" y="1438901"/>
          <a:ext cx="6290400" cy="3561677"/>
        </p:xfrm>
        <a:graphic>
          <a:graphicData uri="http://schemas.openxmlformats.org/drawingml/2006/table">
            <a:tbl>
              <a:tblPr>
                <a:noFill/>
                <a:tableStyleId>{C06C464E-4717-487F-8480-E25753B77B2D}</a:tableStyleId>
              </a:tblPr>
              <a:tblGrid>
                <a:gridCol w="829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370074">
                <a:tc>
                  <a:txBody>
                    <a:bodyPr/>
                    <a:lstStyle/>
                    <a:p>
                      <a:pPr marL="0" lvl="0" indent="0" algn="ctr" rtl="0">
                        <a:spcBef>
                          <a:spcPts val="0"/>
                        </a:spcBef>
                        <a:spcAft>
                          <a:spcPts val="0"/>
                        </a:spcAft>
                        <a:buNone/>
                      </a:pPr>
                      <a:r>
                        <a:rPr lang="en-US" sz="1500" b="1" dirty="0">
                          <a:solidFill>
                            <a:schemeClr val="accent5"/>
                          </a:solidFill>
                          <a:latin typeface="Lexend Deca"/>
                          <a:ea typeface="Lexend Deca"/>
                          <a:cs typeface="Lexend Deca"/>
                          <a:sym typeface="Lexend Deca"/>
                        </a:rPr>
                        <a:t>Time</a:t>
                      </a:r>
                      <a:endParaRPr sz="1500" b="1" dirty="0">
                        <a:solidFill>
                          <a:schemeClr val="accent5"/>
                        </a:solidFill>
                        <a:latin typeface="Lexend Deca"/>
                        <a:ea typeface="Lexend Deca"/>
                        <a:cs typeface="Lexend Deca"/>
                        <a:sym typeface="Lexend Deca"/>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r>
                        <a:rPr lang="en" sz="1500" b="1" dirty="0">
                          <a:solidFill>
                            <a:schemeClr val="lt1"/>
                          </a:solidFill>
                          <a:latin typeface="Lexend Deca"/>
                          <a:ea typeface="Lexend Deca"/>
                          <a:cs typeface="Lexend Deca"/>
                          <a:sym typeface="Lexend Deca"/>
                        </a:rPr>
                        <a:t>Milestone</a:t>
                      </a:r>
                      <a:endParaRPr sz="1500" b="1" dirty="0">
                        <a:solidFill>
                          <a:schemeClr val="lt1"/>
                        </a:solidFill>
                        <a:latin typeface="Lexend Deca"/>
                        <a:ea typeface="Lexend Deca"/>
                        <a:cs typeface="Lexend Deca"/>
                        <a:sym typeface="Lexend Deca"/>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500" b="1" dirty="0">
                          <a:solidFill>
                            <a:schemeClr val="lt1"/>
                          </a:solidFill>
                          <a:latin typeface="Lexend Deca"/>
                          <a:ea typeface="Lexend Deca"/>
                          <a:cs typeface="Lexend Deca"/>
                          <a:sym typeface="Lexend Deca"/>
                        </a:rPr>
                        <a:t>Tasks</a:t>
                      </a:r>
                      <a:endParaRPr sz="1500" b="1" dirty="0">
                        <a:solidFill>
                          <a:schemeClr val="lt1"/>
                        </a:solidFill>
                        <a:latin typeface="Lexend Deca"/>
                        <a:ea typeface="Lexend Deca"/>
                        <a:cs typeface="Lexend Deca"/>
                        <a:sym typeface="Lexend Deca"/>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61259">
                <a:tc>
                  <a:txBody>
                    <a:bodyPr/>
                    <a:lstStyle/>
                    <a:p>
                      <a:pPr marL="0" lvl="0" indent="0" algn="l" rtl="0">
                        <a:spcBef>
                          <a:spcPts val="0"/>
                        </a:spcBef>
                        <a:spcAft>
                          <a:spcPts val="0"/>
                        </a:spcAft>
                        <a:buNone/>
                      </a:pPr>
                      <a:r>
                        <a:rPr lang="en" sz="1500" b="1" dirty="0">
                          <a:solidFill>
                            <a:schemeClr val="lt1"/>
                          </a:solidFill>
                          <a:latin typeface="Lexend Deca"/>
                          <a:ea typeface="Lexend Deca"/>
                          <a:cs typeface="Lexend Deca"/>
                          <a:sym typeface="Lexend Deca"/>
                        </a:rPr>
                        <a:t>July 2022</a:t>
                      </a:r>
                      <a:endParaRPr sz="1500" b="1" dirty="0">
                        <a:solidFill>
                          <a:schemeClr val="lt1"/>
                        </a:solidFill>
                        <a:latin typeface="Lexend Deca"/>
                        <a:ea typeface="Lexend Deca"/>
                        <a:cs typeface="Lexend Deca"/>
                        <a:sym typeface="Lexend Deca"/>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171450" lvl="0" indent="-171450" algn="l" rtl="0">
                        <a:spcBef>
                          <a:spcPts val="0"/>
                        </a:spcBef>
                        <a:spcAft>
                          <a:spcPts val="0"/>
                        </a:spcAft>
                        <a:buClr>
                          <a:srgbClr val="000000"/>
                        </a:buClr>
                        <a:buSzPts val="1100"/>
                        <a:buFont typeface="Arial" panose="020B0604020202020204" pitchFamily="34" charset="0"/>
                        <a:buChar char="•"/>
                      </a:pPr>
                      <a:r>
                        <a:rPr lang="en-US" sz="1000" dirty="0">
                          <a:solidFill>
                            <a:schemeClr val="dk1"/>
                          </a:solidFill>
                          <a:latin typeface="Bellota Text"/>
                          <a:ea typeface="Bellota Text"/>
                          <a:cs typeface="Bellota Text"/>
                          <a:sym typeface="Bellota Text"/>
                        </a:rPr>
                        <a:t>Site Coordinator(s) are hired</a:t>
                      </a: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171450" lvl="0" indent="-171450" algn="l" rtl="0">
                        <a:spcBef>
                          <a:spcPts val="0"/>
                        </a:spcBef>
                        <a:spcAft>
                          <a:spcPts val="0"/>
                        </a:spcAft>
                        <a:buClr>
                          <a:srgbClr val="000000"/>
                        </a:buClr>
                        <a:buSzPts val="1100"/>
                        <a:buFont typeface="Arial" panose="020B0604020202020204" pitchFamily="34" charset="0"/>
                        <a:buChar char="•"/>
                      </a:pPr>
                      <a:r>
                        <a:rPr lang="en-US" sz="1000" dirty="0">
                          <a:solidFill>
                            <a:schemeClr val="dk1"/>
                          </a:solidFill>
                          <a:latin typeface="Bellota Text"/>
                          <a:ea typeface="Bellota Text"/>
                          <a:cs typeface="Bellota Text"/>
                          <a:sym typeface="Bellota Text"/>
                        </a:rPr>
                        <a:t>Post Coordinator job postings (HR)</a:t>
                      </a:r>
                    </a:p>
                    <a:p>
                      <a:pPr marL="171450" lvl="0" indent="-171450" algn="l" rtl="0">
                        <a:spcBef>
                          <a:spcPts val="0"/>
                        </a:spcBef>
                        <a:spcAft>
                          <a:spcPts val="0"/>
                        </a:spcAft>
                        <a:buClr>
                          <a:srgbClr val="000000"/>
                        </a:buClr>
                        <a:buSzPts val="1100"/>
                        <a:buFont typeface="Arial" panose="020B0604020202020204" pitchFamily="34" charset="0"/>
                        <a:buChar char="•"/>
                      </a:pPr>
                      <a:r>
                        <a:rPr lang="en-US" sz="1000" dirty="0">
                          <a:solidFill>
                            <a:schemeClr val="dk1"/>
                          </a:solidFill>
                          <a:latin typeface="Bellota Text"/>
                          <a:ea typeface="Bellota Text"/>
                          <a:cs typeface="Bellota Text"/>
                          <a:sym typeface="Bellota Text"/>
                        </a:rPr>
                        <a:t>Marketing strategies for student and staff recruitment (HR)</a:t>
                      </a: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61259">
                <a:tc>
                  <a:txBody>
                    <a:bodyPr/>
                    <a:lstStyle/>
                    <a:p>
                      <a:pPr marL="0" lvl="0" indent="0" algn="l" rtl="0">
                        <a:spcBef>
                          <a:spcPts val="0"/>
                        </a:spcBef>
                        <a:spcAft>
                          <a:spcPts val="0"/>
                        </a:spcAft>
                        <a:buNone/>
                      </a:pPr>
                      <a:r>
                        <a:rPr lang="en" sz="1500" b="1" dirty="0">
                          <a:solidFill>
                            <a:schemeClr val="lt1"/>
                          </a:solidFill>
                          <a:latin typeface="Lexend Deca"/>
                          <a:ea typeface="Lexend Deca"/>
                          <a:cs typeface="Lexend Deca"/>
                          <a:sym typeface="Lexend Deca"/>
                        </a:rPr>
                        <a:t>Aug. 2022</a:t>
                      </a:r>
                      <a:endParaRPr sz="1500" b="1" dirty="0">
                        <a:solidFill>
                          <a:schemeClr val="lt1"/>
                        </a:solidFill>
                        <a:latin typeface="Lexend Deca"/>
                        <a:ea typeface="Lexend Deca"/>
                        <a:cs typeface="Lexend Deca"/>
                        <a:sym typeface="Lexend Deca"/>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000" dirty="0">
                        <a:solidFill>
                          <a:schemeClr val="dk1"/>
                        </a:solidFill>
                        <a:latin typeface="Bellota Text"/>
                        <a:ea typeface="Bellota Text"/>
                        <a:cs typeface="Bellota Text"/>
                        <a:sym typeface="Bellota Text"/>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1000" dirty="0">
                        <a:solidFill>
                          <a:schemeClr val="dk1"/>
                        </a:solidFill>
                        <a:latin typeface="Bellota Text"/>
                        <a:ea typeface="Bellota Text"/>
                        <a:cs typeface="Bellota Text"/>
                        <a:sym typeface="Bellota Text"/>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61259">
                <a:tc>
                  <a:txBody>
                    <a:bodyPr/>
                    <a:lstStyle/>
                    <a:p>
                      <a:pPr marL="0" lvl="0" indent="0" algn="l" rtl="0">
                        <a:spcBef>
                          <a:spcPts val="0"/>
                        </a:spcBef>
                        <a:spcAft>
                          <a:spcPts val="0"/>
                        </a:spcAft>
                        <a:buNone/>
                      </a:pPr>
                      <a:r>
                        <a:rPr lang="en" sz="1500" b="1" dirty="0">
                          <a:solidFill>
                            <a:schemeClr val="lt1"/>
                          </a:solidFill>
                          <a:latin typeface="Lexend Deca"/>
                          <a:ea typeface="Lexend Deca"/>
                          <a:cs typeface="Lexend Deca"/>
                          <a:sym typeface="Lexend Deca"/>
                        </a:rPr>
                        <a:t>Sept. 2022</a:t>
                      </a:r>
                      <a:endParaRPr sz="1500" b="1" dirty="0">
                        <a:solidFill>
                          <a:schemeClr val="lt1"/>
                        </a:solidFill>
                        <a:latin typeface="Lexend Deca"/>
                        <a:ea typeface="Lexend Deca"/>
                        <a:cs typeface="Lexend Deca"/>
                        <a:sym typeface="Lexend Deca"/>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1000" dirty="0">
                        <a:solidFill>
                          <a:schemeClr val="dk1"/>
                        </a:solidFill>
                        <a:latin typeface="Bellota Text"/>
                        <a:ea typeface="Bellota Text"/>
                        <a:cs typeface="Bellota Text"/>
                        <a:sym typeface="Bellota Text"/>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endParaRPr sz="1000" dirty="0">
                        <a:solidFill>
                          <a:schemeClr val="dk1"/>
                        </a:solidFill>
                        <a:latin typeface="Bellota Text"/>
                        <a:ea typeface="Bellota Text"/>
                        <a:cs typeface="Bellota Text"/>
                        <a:sym typeface="Bellota Text"/>
                      </a:endParaRPr>
                    </a:p>
                  </a:txBody>
                  <a:tcPr marL="74650" marR="74650" marT="74650" marB="7465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 name="Text Placeholder 2">
            <a:extLst>
              <a:ext uri="{FF2B5EF4-FFF2-40B4-BE49-F238E27FC236}">
                <a16:creationId xmlns:a16="http://schemas.microsoft.com/office/drawing/2014/main" id="{A3D42246-A4A9-4A48-907D-A8312EAEDAB4}"/>
              </a:ext>
            </a:extLst>
          </p:cNvPr>
          <p:cNvSpPr txBox="1">
            <a:spLocks/>
          </p:cNvSpPr>
          <p:nvPr/>
        </p:nvSpPr>
        <p:spPr>
          <a:xfrm>
            <a:off x="218440" y="1648401"/>
            <a:ext cx="2320200" cy="1155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Bellota Text"/>
              <a:buAutoNum type="arabicPeriod"/>
              <a:defRPr sz="1250" b="0" i="0" u="none" strike="noStrike" cap="none">
                <a:solidFill>
                  <a:schemeClr val="dk2"/>
                </a:solidFill>
                <a:latin typeface="Bellota Text"/>
                <a:ea typeface="Bellota Text"/>
                <a:cs typeface="Bellota Text"/>
                <a:sym typeface="Bellota Text"/>
              </a:defRPr>
            </a:lvl1pPr>
            <a:lvl2pPr marL="914400" marR="0" lvl="1" indent="-3048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Bellota Text"/>
                <a:ea typeface="Bellota Text"/>
                <a:cs typeface="Bellota Text"/>
                <a:sym typeface="Bellota Text"/>
              </a:defRPr>
            </a:lvl2pPr>
            <a:lvl3pPr marL="1371600" marR="0" lvl="2" indent="-3048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Bellota Text"/>
                <a:ea typeface="Bellota Text"/>
                <a:cs typeface="Bellota Text"/>
                <a:sym typeface="Bellota Text"/>
              </a:defRPr>
            </a:lvl3pPr>
            <a:lvl4pPr marL="1828800" marR="0" lvl="3" indent="-3048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Bellota Text"/>
                <a:ea typeface="Bellota Text"/>
                <a:cs typeface="Bellota Text"/>
                <a:sym typeface="Bellota Text"/>
              </a:defRPr>
            </a:lvl4pPr>
            <a:lvl5pPr marL="2286000" marR="0" lvl="4" indent="-3048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Bellota Text"/>
                <a:ea typeface="Bellota Text"/>
                <a:cs typeface="Bellota Text"/>
                <a:sym typeface="Bellota Text"/>
              </a:defRPr>
            </a:lvl5pPr>
            <a:lvl6pPr marL="2743200" marR="0" lvl="5" indent="-3048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Bellota Text"/>
                <a:ea typeface="Bellota Text"/>
                <a:cs typeface="Bellota Text"/>
                <a:sym typeface="Bellota Text"/>
              </a:defRPr>
            </a:lvl6pPr>
            <a:lvl7pPr marL="3200400" marR="0" lvl="6" indent="-3048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Bellota Text"/>
                <a:ea typeface="Bellota Text"/>
                <a:cs typeface="Bellota Text"/>
                <a:sym typeface="Bellota Text"/>
              </a:defRPr>
            </a:lvl7pPr>
            <a:lvl8pPr marL="3657600" marR="0" lvl="7" indent="-3048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Bellota Text"/>
                <a:ea typeface="Bellota Text"/>
                <a:cs typeface="Bellota Text"/>
                <a:sym typeface="Bellota Text"/>
              </a:defRPr>
            </a:lvl8pPr>
            <a:lvl9pPr marL="4114800" marR="0" lvl="8" indent="-3048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Bellota Text"/>
                <a:ea typeface="Bellota Text"/>
                <a:cs typeface="Bellota Text"/>
                <a:sym typeface="Bellota Text"/>
              </a:defRPr>
            </a:lvl9pPr>
          </a:lstStyle>
          <a:p>
            <a:pPr marL="152400" indent="0">
              <a:buFont typeface="Bellota Text"/>
              <a:buNone/>
            </a:pPr>
            <a:r>
              <a:rPr lang="en-US" sz="1600" dirty="0">
                <a:solidFill>
                  <a:schemeClr val="tx1"/>
                </a:solidFill>
              </a:rPr>
              <a:t>Planning tool that designs the future of your program based on the aims and objectives.</a:t>
            </a:r>
          </a:p>
        </p:txBody>
      </p:sp>
    </p:spTree>
    <p:extLst>
      <p:ext uri="{BB962C8B-B14F-4D97-AF65-F5344CB8AC3E}">
        <p14:creationId xmlns:p14="http://schemas.microsoft.com/office/powerpoint/2010/main" val="253108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Series </a:t>
            </a:r>
            <a:r>
              <a:rPr lang="en" dirty="0">
                <a:solidFill>
                  <a:schemeClr val="accent1"/>
                </a:solidFill>
              </a:rPr>
              <a:t>Topics</a:t>
            </a:r>
            <a:endParaRPr dirty="0"/>
          </a:p>
        </p:txBody>
      </p:sp>
      <p:sp>
        <p:nvSpPr>
          <p:cNvPr id="400" name="Google Shape;400;p46"/>
          <p:cNvSpPr txBox="1">
            <a:spLocks noGrp="1"/>
          </p:cNvSpPr>
          <p:nvPr>
            <p:ph type="subTitle" idx="1"/>
          </p:nvPr>
        </p:nvSpPr>
        <p:spPr>
          <a:xfrm>
            <a:off x="-321572" y="3310675"/>
            <a:ext cx="2691613"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Unpacking &amp; Needs</a:t>
            </a:r>
            <a:endParaRPr dirty="0"/>
          </a:p>
        </p:txBody>
      </p:sp>
      <p:sp>
        <p:nvSpPr>
          <p:cNvPr id="401" name="Google Shape;401;p46"/>
          <p:cNvSpPr txBox="1">
            <a:spLocks noGrp="1"/>
          </p:cNvSpPr>
          <p:nvPr>
            <p:ph type="subTitle" idx="2"/>
          </p:nvPr>
        </p:nvSpPr>
        <p:spPr>
          <a:xfrm>
            <a:off x="34811" y="3989991"/>
            <a:ext cx="21951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a NOFO to guide planning; how to write a needs assessment</a:t>
            </a:r>
          </a:p>
        </p:txBody>
      </p:sp>
      <p:sp>
        <p:nvSpPr>
          <p:cNvPr id="402" name="Google Shape;402;p46"/>
          <p:cNvSpPr txBox="1">
            <a:spLocks noGrp="1"/>
          </p:cNvSpPr>
          <p:nvPr>
            <p:ph type="subTitle" idx="3"/>
          </p:nvPr>
        </p:nvSpPr>
        <p:spPr>
          <a:xfrm>
            <a:off x="2246535" y="3310675"/>
            <a:ext cx="2332125"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2"/>
                </a:solidFill>
              </a:rPr>
              <a:t>Program Model</a:t>
            </a:r>
            <a:endParaRPr dirty="0">
              <a:solidFill>
                <a:schemeClr val="accent2"/>
              </a:solidFill>
            </a:endParaRPr>
          </a:p>
        </p:txBody>
      </p:sp>
      <p:sp>
        <p:nvSpPr>
          <p:cNvPr id="403" name="Google Shape;403;p46"/>
          <p:cNvSpPr txBox="1">
            <a:spLocks noGrp="1"/>
          </p:cNvSpPr>
          <p:nvPr>
            <p:ph type="subTitle" idx="4"/>
          </p:nvPr>
        </p:nvSpPr>
        <p:spPr>
          <a:xfrm>
            <a:off x="2246536" y="3683875"/>
            <a:ext cx="2195100" cy="82451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delivery; credibitliy; capacity; community</a:t>
            </a:r>
            <a:endParaRPr dirty="0"/>
          </a:p>
        </p:txBody>
      </p:sp>
      <p:sp>
        <p:nvSpPr>
          <p:cNvPr id="404" name="Google Shape;404;p46"/>
          <p:cNvSpPr txBox="1">
            <a:spLocks noGrp="1"/>
          </p:cNvSpPr>
          <p:nvPr>
            <p:ph type="subTitle" idx="5"/>
          </p:nvPr>
        </p:nvSpPr>
        <p:spPr>
          <a:xfrm>
            <a:off x="4591727" y="3297612"/>
            <a:ext cx="21951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Goals &amp; Objectives</a:t>
            </a:r>
            <a:endParaRPr dirty="0"/>
          </a:p>
        </p:txBody>
      </p:sp>
      <p:sp>
        <p:nvSpPr>
          <p:cNvPr id="405" name="Google Shape;405;p46"/>
          <p:cNvSpPr txBox="1">
            <a:spLocks noGrp="1"/>
          </p:cNvSpPr>
          <p:nvPr>
            <p:ph type="subTitle" idx="6"/>
          </p:nvPr>
        </p:nvSpPr>
        <p:spPr>
          <a:xfrm>
            <a:off x="4624961" y="3980549"/>
            <a:ext cx="2195100" cy="7179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the RFP and N.A. to guide these; evaluation methods</a:t>
            </a:r>
            <a:endParaRPr dirty="0"/>
          </a:p>
        </p:txBody>
      </p:sp>
      <p:sp>
        <p:nvSpPr>
          <p:cNvPr id="406" name="Google Shape;406;p46"/>
          <p:cNvSpPr/>
          <p:nvPr/>
        </p:nvSpPr>
        <p:spPr>
          <a:xfrm>
            <a:off x="49253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275934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6"/>
          <p:cNvSpPr/>
          <p:nvPr/>
        </p:nvSpPr>
        <p:spPr>
          <a:xfrm>
            <a:off x="5104540"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46"/>
          <p:cNvGrpSpPr/>
          <p:nvPr/>
        </p:nvGrpSpPr>
        <p:grpSpPr>
          <a:xfrm>
            <a:off x="5507815" y="2233792"/>
            <a:ext cx="362920" cy="362918"/>
            <a:chOff x="2531559" y="3188356"/>
            <a:chExt cx="328255" cy="328255"/>
          </a:xfrm>
        </p:grpSpPr>
        <p:sp>
          <p:nvSpPr>
            <p:cNvPr id="410" name="Google Shape;410;p46"/>
            <p:cNvSpPr/>
            <p:nvPr/>
          </p:nvSpPr>
          <p:spPr>
            <a:xfrm>
              <a:off x="2724439" y="3265085"/>
              <a:ext cx="135375" cy="251526"/>
            </a:xfrm>
            <a:custGeom>
              <a:avLst/>
              <a:gdLst/>
              <a:ahLst/>
              <a:cxnLst/>
              <a:rect l="l" t="t" r="r" b="b"/>
              <a:pathLst>
                <a:path w="5415" h="10061" extrusionOk="0">
                  <a:moveTo>
                    <a:pt x="3880" y="768"/>
                  </a:moveTo>
                  <a:cubicBezTo>
                    <a:pt x="4306" y="768"/>
                    <a:pt x="4647" y="1122"/>
                    <a:pt x="4647" y="1549"/>
                  </a:cubicBezTo>
                  <a:lnTo>
                    <a:pt x="4647" y="5413"/>
                  </a:lnTo>
                  <a:lnTo>
                    <a:pt x="2345" y="5413"/>
                  </a:lnTo>
                  <a:lnTo>
                    <a:pt x="2345" y="9293"/>
                  </a:lnTo>
                  <a:lnTo>
                    <a:pt x="782" y="9293"/>
                  </a:lnTo>
                  <a:lnTo>
                    <a:pt x="782" y="5030"/>
                  </a:lnTo>
                  <a:cubicBezTo>
                    <a:pt x="782" y="4817"/>
                    <a:pt x="953" y="4618"/>
                    <a:pt x="1165" y="4618"/>
                  </a:cubicBezTo>
                  <a:lnTo>
                    <a:pt x="3113" y="4618"/>
                  </a:lnTo>
                  <a:lnTo>
                    <a:pt x="3113" y="1549"/>
                  </a:lnTo>
                  <a:cubicBezTo>
                    <a:pt x="3113" y="1122"/>
                    <a:pt x="3454" y="768"/>
                    <a:pt x="3880" y="768"/>
                  </a:cubicBezTo>
                  <a:close/>
                  <a:moveTo>
                    <a:pt x="4647" y="6195"/>
                  </a:moveTo>
                  <a:lnTo>
                    <a:pt x="4647" y="9293"/>
                  </a:lnTo>
                  <a:lnTo>
                    <a:pt x="3113" y="9293"/>
                  </a:lnTo>
                  <a:lnTo>
                    <a:pt x="3113" y="6195"/>
                  </a:lnTo>
                  <a:close/>
                  <a:moveTo>
                    <a:pt x="3880" y="0"/>
                  </a:moveTo>
                  <a:cubicBezTo>
                    <a:pt x="3027" y="0"/>
                    <a:pt x="2345" y="696"/>
                    <a:pt x="2345" y="1549"/>
                  </a:cubicBezTo>
                  <a:lnTo>
                    <a:pt x="2345" y="3850"/>
                  </a:lnTo>
                  <a:lnTo>
                    <a:pt x="1165" y="3850"/>
                  </a:lnTo>
                  <a:cubicBezTo>
                    <a:pt x="526" y="3850"/>
                    <a:pt x="0" y="4390"/>
                    <a:pt x="0" y="5030"/>
                  </a:cubicBezTo>
                  <a:lnTo>
                    <a:pt x="0" y="10060"/>
                  </a:lnTo>
                  <a:lnTo>
                    <a:pt x="5414" y="10060"/>
                  </a:lnTo>
                  <a:lnTo>
                    <a:pt x="5414" y="1549"/>
                  </a:lnTo>
                  <a:cubicBezTo>
                    <a:pt x="5414" y="696"/>
                    <a:pt x="4732" y="0"/>
                    <a:pt x="3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783059" y="3188360"/>
              <a:ext cx="76750" cy="76750"/>
            </a:xfrm>
            <a:custGeom>
              <a:avLst/>
              <a:gdLst/>
              <a:ahLst/>
              <a:cxnLst/>
              <a:rect l="l" t="t" r="r" b="b"/>
              <a:pathLst>
                <a:path w="3070"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82" y="0"/>
                    <a:pt x="0" y="682"/>
                    <a:pt x="0" y="1535"/>
                  </a:cubicBezTo>
                  <a:cubicBezTo>
                    <a:pt x="0" y="2387"/>
                    <a:pt x="682" y="3069"/>
                    <a:pt x="1535" y="3069"/>
                  </a:cubicBezTo>
                  <a:cubicBezTo>
                    <a:pt x="2387" y="3069"/>
                    <a:pt x="3069" y="2387"/>
                    <a:pt x="3069" y="1535"/>
                  </a:cubicBezTo>
                  <a:cubicBezTo>
                    <a:pt x="3069"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531559" y="3265078"/>
              <a:ext cx="135350" cy="251525"/>
            </a:xfrm>
            <a:custGeom>
              <a:avLst/>
              <a:gdLst/>
              <a:ahLst/>
              <a:cxnLst/>
              <a:rect l="l" t="t" r="r" b="b"/>
              <a:pathLst>
                <a:path w="5414" h="10061" extrusionOk="0">
                  <a:moveTo>
                    <a:pt x="2302" y="6195"/>
                  </a:moveTo>
                  <a:lnTo>
                    <a:pt x="2302" y="9293"/>
                  </a:lnTo>
                  <a:lnTo>
                    <a:pt x="767" y="9293"/>
                  </a:lnTo>
                  <a:lnTo>
                    <a:pt x="767" y="6195"/>
                  </a:lnTo>
                  <a:close/>
                  <a:moveTo>
                    <a:pt x="1535" y="768"/>
                  </a:moveTo>
                  <a:cubicBezTo>
                    <a:pt x="1961" y="768"/>
                    <a:pt x="2302" y="1122"/>
                    <a:pt x="2302" y="1549"/>
                  </a:cubicBezTo>
                  <a:lnTo>
                    <a:pt x="2302" y="4618"/>
                  </a:lnTo>
                  <a:lnTo>
                    <a:pt x="4263" y="4618"/>
                  </a:lnTo>
                  <a:cubicBezTo>
                    <a:pt x="4475" y="4618"/>
                    <a:pt x="4646" y="4817"/>
                    <a:pt x="4646" y="5030"/>
                  </a:cubicBezTo>
                  <a:lnTo>
                    <a:pt x="4646" y="9293"/>
                  </a:lnTo>
                  <a:lnTo>
                    <a:pt x="3083" y="9293"/>
                  </a:lnTo>
                  <a:lnTo>
                    <a:pt x="3083" y="5413"/>
                  </a:lnTo>
                  <a:lnTo>
                    <a:pt x="767" y="5413"/>
                  </a:lnTo>
                  <a:lnTo>
                    <a:pt x="767" y="1549"/>
                  </a:lnTo>
                  <a:cubicBezTo>
                    <a:pt x="767" y="1122"/>
                    <a:pt x="1108" y="768"/>
                    <a:pt x="1535" y="768"/>
                  </a:cubicBezTo>
                  <a:close/>
                  <a:moveTo>
                    <a:pt x="1535" y="0"/>
                  </a:moveTo>
                  <a:cubicBezTo>
                    <a:pt x="682" y="0"/>
                    <a:pt x="0" y="696"/>
                    <a:pt x="0" y="1549"/>
                  </a:cubicBezTo>
                  <a:lnTo>
                    <a:pt x="0" y="10060"/>
                  </a:lnTo>
                  <a:lnTo>
                    <a:pt x="5413" y="10060"/>
                  </a:lnTo>
                  <a:lnTo>
                    <a:pt x="5413" y="5030"/>
                  </a:lnTo>
                  <a:cubicBezTo>
                    <a:pt x="5413" y="4390"/>
                    <a:pt x="4902" y="3850"/>
                    <a:pt x="4263" y="3850"/>
                  </a:cubicBezTo>
                  <a:lnTo>
                    <a:pt x="3083" y="3850"/>
                  </a:lnTo>
                  <a:lnTo>
                    <a:pt x="3083" y="1549"/>
                  </a:lnTo>
                  <a:cubicBezTo>
                    <a:pt x="3083" y="696"/>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6"/>
            <p:cNvSpPr/>
            <p:nvPr/>
          </p:nvSpPr>
          <p:spPr>
            <a:xfrm>
              <a:off x="2531566" y="3188356"/>
              <a:ext cx="77075" cy="76750"/>
            </a:xfrm>
            <a:custGeom>
              <a:avLst/>
              <a:gdLst/>
              <a:ahLst/>
              <a:cxnLst/>
              <a:rect l="l" t="t" r="r" b="b"/>
              <a:pathLst>
                <a:path w="3083" h="3070" extrusionOk="0">
                  <a:moveTo>
                    <a:pt x="1535" y="767"/>
                  </a:moveTo>
                  <a:cubicBezTo>
                    <a:pt x="1961" y="767"/>
                    <a:pt x="2302" y="1108"/>
                    <a:pt x="2302" y="1535"/>
                  </a:cubicBezTo>
                  <a:cubicBezTo>
                    <a:pt x="2302" y="1961"/>
                    <a:pt x="1961" y="2302"/>
                    <a:pt x="1535" y="2302"/>
                  </a:cubicBezTo>
                  <a:cubicBezTo>
                    <a:pt x="1108" y="2302"/>
                    <a:pt x="767" y="1961"/>
                    <a:pt x="767" y="1535"/>
                  </a:cubicBezTo>
                  <a:cubicBezTo>
                    <a:pt x="767" y="1108"/>
                    <a:pt x="1108" y="767"/>
                    <a:pt x="1535" y="767"/>
                  </a:cubicBezTo>
                  <a:close/>
                  <a:moveTo>
                    <a:pt x="1535" y="0"/>
                  </a:moveTo>
                  <a:cubicBezTo>
                    <a:pt x="682" y="0"/>
                    <a:pt x="0" y="682"/>
                    <a:pt x="0" y="1535"/>
                  </a:cubicBezTo>
                  <a:cubicBezTo>
                    <a:pt x="0" y="2387"/>
                    <a:pt x="682"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2628200" y="3322950"/>
              <a:ext cx="135000" cy="193650"/>
            </a:xfrm>
            <a:custGeom>
              <a:avLst/>
              <a:gdLst/>
              <a:ahLst/>
              <a:cxnLst/>
              <a:rect l="l" t="t" r="r" b="b"/>
              <a:pathLst>
                <a:path w="5400" h="7746" extrusionOk="0">
                  <a:moveTo>
                    <a:pt x="0" y="1"/>
                  </a:moveTo>
                  <a:lnTo>
                    <a:pt x="0" y="768"/>
                  </a:lnTo>
                  <a:lnTo>
                    <a:pt x="2316" y="768"/>
                  </a:lnTo>
                  <a:lnTo>
                    <a:pt x="2316" y="7745"/>
                  </a:lnTo>
                  <a:lnTo>
                    <a:pt x="3083" y="7745"/>
                  </a:lnTo>
                  <a:lnTo>
                    <a:pt x="3083" y="768"/>
                  </a:lnTo>
                  <a:lnTo>
                    <a:pt x="5399" y="768"/>
                  </a:lnTo>
                  <a:lnTo>
                    <a:pt x="5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6"/>
          <p:cNvGrpSpPr/>
          <p:nvPr/>
        </p:nvGrpSpPr>
        <p:grpSpPr>
          <a:xfrm>
            <a:off x="895820" y="2233595"/>
            <a:ext cx="362913" cy="363300"/>
            <a:chOff x="1995525" y="3778725"/>
            <a:chExt cx="328250" cy="328600"/>
          </a:xfrm>
        </p:grpSpPr>
        <p:sp>
          <p:nvSpPr>
            <p:cNvPr id="416" name="Google Shape;416;p46"/>
            <p:cNvSpPr/>
            <p:nvPr/>
          </p:nvSpPr>
          <p:spPr>
            <a:xfrm>
              <a:off x="1995525" y="3778725"/>
              <a:ext cx="328250" cy="328600"/>
            </a:xfrm>
            <a:custGeom>
              <a:avLst/>
              <a:gdLst/>
              <a:ahLst/>
              <a:cxnLst/>
              <a:rect l="l" t="t" r="r" b="b"/>
              <a:pathLst>
                <a:path w="13130" h="13144" extrusionOk="0">
                  <a:moveTo>
                    <a:pt x="12362" y="782"/>
                  </a:moveTo>
                  <a:lnTo>
                    <a:pt x="12362" y="2345"/>
                  </a:lnTo>
                  <a:lnTo>
                    <a:pt x="11566" y="2345"/>
                  </a:lnTo>
                  <a:lnTo>
                    <a:pt x="11566" y="1564"/>
                  </a:lnTo>
                  <a:lnTo>
                    <a:pt x="10799" y="1564"/>
                  </a:lnTo>
                  <a:lnTo>
                    <a:pt x="10799" y="2345"/>
                  </a:lnTo>
                  <a:lnTo>
                    <a:pt x="9264" y="2345"/>
                  </a:lnTo>
                  <a:lnTo>
                    <a:pt x="9264" y="1564"/>
                  </a:lnTo>
                  <a:lnTo>
                    <a:pt x="8483" y="1564"/>
                  </a:lnTo>
                  <a:lnTo>
                    <a:pt x="8483" y="2345"/>
                  </a:lnTo>
                  <a:lnTo>
                    <a:pt x="6949" y="2345"/>
                  </a:lnTo>
                  <a:lnTo>
                    <a:pt x="6949" y="1564"/>
                  </a:lnTo>
                  <a:lnTo>
                    <a:pt x="6182" y="1564"/>
                  </a:lnTo>
                  <a:lnTo>
                    <a:pt x="6182" y="2345"/>
                  </a:lnTo>
                  <a:lnTo>
                    <a:pt x="4647" y="2345"/>
                  </a:lnTo>
                  <a:lnTo>
                    <a:pt x="4647" y="1564"/>
                  </a:lnTo>
                  <a:lnTo>
                    <a:pt x="3865" y="1564"/>
                  </a:lnTo>
                  <a:lnTo>
                    <a:pt x="3865" y="2345"/>
                  </a:lnTo>
                  <a:lnTo>
                    <a:pt x="2330" y="2345"/>
                  </a:lnTo>
                  <a:lnTo>
                    <a:pt x="2330" y="1564"/>
                  </a:lnTo>
                  <a:lnTo>
                    <a:pt x="1563" y="1564"/>
                  </a:lnTo>
                  <a:lnTo>
                    <a:pt x="1563" y="2345"/>
                  </a:lnTo>
                  <a:lnTo>
                    <a:pt x="767" y="2345"/>
                  </a:lnTo>
                  <a:lnTo>
                    <a:pt x="767" y="782"/>
                  </a:lnTo>
                  <a:close/>
                  <a:moveTo>
                    <a:pt x="12362" y="3112"/>
                  </a:moveTo>
                  <a:lnTo>
                    <a:pt x="12362" y="12376"/>
                  </a:lnTo>
                  <a:lnTo>
                    <a:pt x="767" y="12376"/>
                  </a:lnTo>
                  <a:lnTo>
                    <a:pt x="767" y="3112"/>
                  </a:lnTo>
                  <a:lnTo>
                    <a:pt x="1563" y="3112"/>
                  </a:lnTo>
                  <a:lnTo>
                    <a:pt x="1563" y="3879"/>
                  </a:lnTo>
                  <a:lnTo>
                    <a:pt x="2330" y="3879"/>
                  </a:lnTo>
                  <a:lnTo>
                    <a:pt x="2330" y="3112"/>
                  </a:lnTo>
                  <a:lnTo>
                    <a:pt x="3865" y="3112"/>
                  </a:lnTo>
                  <a:lnTo>
                    <a:pt x="3865" y="3879"/>
                  </a:lnTo>
                  <a:lnTo>
                    <a:pt x="4647" y="3879"/>
                  </a:lnTo>
                  <a:lnTo>
                    <a:pt x="4647" y="3112"/>
                  </a:lnTo>
                  <a:lnTo>
                    <a:pt x="6182" y="3112"/>
                  </a:lnTo>
                  <a:lnTo>
                    <a:pt x="6182" y="3879"/>
                  </a:lnTo>
                  <a:lnTo>
                    <a:pt x="6949" y="3879"/>
                  </a:lnTo>
                  <a:lnTo>
                    <a:pt x="6949" y="3112"/>
                  </a:lnTo>
                  <a:lnTo>
                    <a:pt x="8483" y="3112"/>
                  </a:lnTo>
                  <a:lnTo>
                    <a:pt x="8483" y="3879"/>
                  </a:lnTo>
                  <a:lnTo>
                    <a:pt x="9264" y="3879"/>
                  </a:lnTo>
                  <a:lnTo>
                    <a:pt x="9264" y="3112"/>
                  </a:lnTo>
                  <a:lnTo>
                    <a:pt x="10799" y="3112"/>
                  </a:lnTo>
                  <a:lnTo>
                    <a:pt x="10799" y="3879"/>
                  </a:lnTo>
                  <a:lnTo>
                    <a:pt x="11566" y="3879"/>
                  </a:lnTo>
                  <a:lnTo>
                    <a:pt x="11566" y="3112"/>
                  </a:lnTo>
                  <a:close/>
                  <a:moveTo>
                    <a:pt x="0" y="1"/>
                  </a:moveTo>
                  <a:lnTo>
                    <a:pt x="0" y="13144"/>
                  </a:lnTo>
                  <a:lnTo>
                    <a:pt x="13129" y="13144"/>
                  </a:lnTo>
                  <a:lnTo>
                    <a:pt x="13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05377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05377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05377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222712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222712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05377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22712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22712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169225" y="3914050"/>
              <a:ext cx="38400" cy="19575"/>
            </a:xfrm>
            <a:custGeom>
              <a:avLst/>
              <a:gdLst/>
              <a:ahLst/>
              <a:cxnLst/>
              <a:rect l="l" t="t" r="r" b="b"/>
              <a:pathLst>
                <a:path w="1536" h="783" extrusionOk="0">
                  <a:moveTo>
                    <a:pt x="1" y="1"/>
                  </a:moveTo>
                  <a:lnTo>
                    <a:pt x="1"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2169225" y="3952800"/>
              <a:ext cx="38400" cy="19200"/>
            </a:xfrm>
            <a:custGeom>
              <a:avLst/>
              <a:gdLst/>
              <a:ahLst/>
              <a:cxnLst/>
              <a:rect l="l" t="t" r="r" b="b"/>
              <a:pathLst>
                <a:path w="1536" h="768" extrusionOk="0">
                  <a:moveTo>
                    <a:pt x="1" y="0"/>
                  </a:moveTo>
                  <a:lnTo>
                    <a:pt x="1"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2169225" y="3991150"/>
              <a:ext cx="38400" cy="19225"/>
            </a:xfrm>
            <a:custGeom>
              <a:avLst/>
              <a:gdLst/>
              <a:ahLst/>
              <a:cxnLst/>
              <a:rect l="l" t="t" r="r" b="b"/>
              <a:pathLst>
                <a:path w="1536" h="769" extrusionOk="0">
                  <a:moveTo>
                    <a:pt x="1" y="1"/>
                  </a:moveTo>
                  <a:lnTo>
                    <a:pt x="1"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2169225" y="4029875"/>
              <a:ext cx="38400" cy="19200"/>
            </a:xfrm>
            <a:custGeom>
              <a:avLst/>
              <a:gdLst/>
              <a:ahLst/>
              <a:cxnLst/>
              <a:rect l="l" t="t" r="r" b="b"/>
              <a:pathLst>
                <a:path w="1536" h="768" extrusionOk="0">
                  <a:moveTo>
                    <a:pt x="1" y="0"/>
                  </a:moveTo>
                  <a:lnTo>
                    <a:pt x="1"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111675" y="3914050"/>
              <a:ext cx="38400" cy="19575"/>
            </a:xfrm>
            <a:custGeom>
              <a:avLst/>
              <a:gdLst/>
              <a:ahLst/>
              <a:cxnLst/>
              <a:rect l="l" t="t" r="r" b="b"/>
              <a:pathLst>
                <a:path w="1536" h="783" extrusionOk="0">
                  <a:moveTo>
                    <a:pt x="1" y="1"/>
                  </a:moveTo>
                  <a:lnTo>
                    <a:pt x="1" y="783"/>
                  </a:lnTo>
                  <a:lnTo>
                    <a:pt x="1536" y="783"/>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2111675" y="3952800"/>
              <a:ext cx="38400" cy="19200"/>
            </a:xfrm>
            <a:custGeom>
              <a:avLst/>
              <a:gdLst/>
              <a:ahLst/>
              <a:cxnLst/>
              <a:rect l="l" t="t" r="r" b="b"/>
              <a:pathLst>
                <a:path w="1536" h="768" extrusionOk="0">
                  <a:moveTo>
                    <a:pt x="1" y="0"/>
                  </a:moveTo>
                  <a:lnTo>
                    <a:pt x="1" y="768"/>
                  </a:lnTo>
                  <a:lnTo>
                    <a:pt x="1536" y="768"/>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2111675" y="3991150"/>
              <a:ext cx="38400" cy="19225"/>
            </a:xfrm>
            <a:custGeom>
              <a:avLst/>
              <a:gdLst/>
              <a:ahLst/>
              <a:cxnLst/>
              <a:rect l="l" t="t" r="r" b="b"/>
              <a:pathLst>
                <a:path w="1536" h="769" extrusionOk="0">
                  <a:moveTo>
                    <a:pt x="1" y="1"/>
                  </a:moveTo>
                  <a:lnTo>
                    <a:pt x="1" y="768"/>
                  </a:lnTo>
                  <a:lnTo>
                    <a:pt x="1536" y="768"/>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2111675" y="4029875"/>
              <a:ext cx="38400" cy="19200"/>
            </a:xfrm>
            <a:custGeom>
              <a:avLst/>
              <a:gdLst/>
              <a:ahLst/>
              <a:cxnLst/>
              <a:rect l="l" t="t" r="r" b="b"/>
              <a:pathLst>
                <a:path w="1536" h="768" extrusionOk="0">
                  <a:moveTo>
                    <a:pt x="1" y="0"/>
                  </a:moveTo>
                  <a:lnTo>
                    <a:pt x="1" y="767"/>
                  </a:lnTo>
                  <a:lnTo>
                    <a:pt x="1536" y="767"/>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6"/>
          <p:cNvSpPr/>
          <p:nvPr/>
        </p:nvSpPr>
        <p:spPr>
          <a:xfrm>
            <a:off x="3184424" y="2233588"/>
            <a:ext cx="319325" cy="363300"/>
          </a:xfrm>
          <a:custGeom>
            <a:avLst/>
            <a:gdLst/>
            <a:ahLst/>
            <a:cxnLst/>
            <a:rect l="l" t="t" r="r" b="b"/>
            <a:pathLst>
              <a:path w="11553" h="13144" extrusionOk="0">
                <a:moveTo>
                  <a:pt x="1535" y="7204"/>
                </a:moveTo>
                <a:lnTo>
                  <a:pt x="1535" y="9038"/>
                </a:lnTo>
                <a:lnTo>
                  <a:pt x="768" y="8640"/>
                </a:lnTo>
                <a:lnTo>
                  <a:pt x="768" y="7588"/>
                </a:lnTo>
                <a:lnTo>
                  <a:pt x="1535" y="7204"/>
                </a:lnTo>
                <a:close/>
                <a:moveTo>
                  <a:pt x="10004" y="7204"/>
                </a:moveTo>
                <a:lnTo>
                  <a:pt x="10771" y="7588"/>
                </a:lnTo>
                <a:lnTo>
                  <a:pt x="10771" y="8640"/>
                </a:lnTo>
                <a:lnTo>
                  <a:pt x="10004" y="9038"/>
                </a:lnTo>
                <a:lnTo>
                  <a:pt x="10004" y="7204"/>
                </a:lnTo>
                <a:close/>
                <a:moveTo>
                  <a:pt x="3070" y="6196"/>
                </a:moveTo>
                <a:lnTo>
                  <a:pt x="3070" y="10046"/>
                </a:lnTo>
                <a:lnTo>
                  <a:pt x="2303" y="10046"/>
                </a:lnTo>
                <a:lnTo>
                  <a:pt x="2303" y="6196"/>
                </a:lnTo>
                <a:close/>
                <a:moveTo>
                  <a:pt x="9237" y="6196"/>
                </a:moveTo>
                <a:lnTo>
                  <a:pt x="9237" y="10046"/>
                </a:lnTo>
                <a:lnTo>
                  <a:pt x="8469" y="10046"/>
                </a:lnTo>
                <a:lnTo>
                  <a:pt x="8469" y="6196"/>
                </a:lnTo>
                <a:close/>
                <a:moveTo>
                  <a:pt x="6153" y="11609"/>
                </a:moveTo>
                <a:lnTo>
                  <a:pt x="6153" y="12376"/>
                </a:lnTo>
                <a:lnTo>
                  <a:pt x="5386" y="12376"/>
                </a:lnTo>
                <a:lnTo>
                  <a:pt x="5386" y="11609"/>
                </a:lnTo>
                <a:close/>
                <a:moveTo>
                  <a:pt x="5770" y="1"/>
                </a:moveTo>
                <a:cubicBezTo>
                  <a:pt x="2587" y="1"/>
                  <a:pt x="1" y="2600"/>
                  <a:pt x="1" y="5798"/>
                </a:cubicBezTo>
                <a:lnTo>
                  <a:pt x="1" y="9123"/>
                </a:lnTo>
                <a:lnTo>
                  <a:pt x="1535" y="9890"/>
                </a:lnTo>
                <a:lnTo>
                  <a:pt x="1535" y="10813"/>
                </a:lnTo>
                <a:lnTo>
                  <a:pt x="3851" y="10813"/>
                </a:lnTo>
                <a:lnTo>
                  <a:pt x="3851" y="5414"/>
                </a:lnTo>
                <a:lnTo>
                  <a:pt x="1535" y="5414"/>
                </a:lnTo>
                <a:lnTo>
                  <a:pt x="1535" y="6338"/>
                </a:lnTo>
                <a:lnTo>
                  <a:pt x="768" y="6721"/>
                </a:lnTo>
                <a:lnTo>
                  <a:pt x="768" y="5798"/>
                </a:lnTo>
                <a:cubicBezTo>
                  <a:pt x="768" y="3027"/>
                  <a:pt x="3013" y="782"/>
                  <a:pt x="5770" y="782"/>
                </a:cubicBezTo>
                <a:cubicBezTo>
                  <a:pt x="8526" y="782"/>
                  <a:pt x="10771" y="3027"/>
                  <a:pt x="10771" y="5798"/>
                </a:cubicBezTo>
                <a:lnTo>
                  <a:pt x="10771" y="6721"/>
                </a:lnTo>
                <a:lnTo>
                  <a:pt x="10004" y="6338"/>
                </a:lnTo>
                <a:lnTo>
                  <a:pt x="10004" y="5414"/>
                </a:lnTo>
                <a:lnTo>
                  <a:pt x="7702" y="5414"/>
                </a:lnTo>
                <a:lnTo>
                  <a:pt x="7702" y="10813"/>
                </a:lnTo>
                <a:lnTo>
                  <a:pt x="9237" y="10813"/>
                </a:lnTo>
                <a:lnTo>
                  <a:pt x="9237" y="11609"/>
                </a:lnTo>
                <a:lnTo>
                  <a:pt x="6920" y="11609"/>
                </a:lnTo>
                <a:lnTo>
                  <a:pt x="6920" y="10828"/>
                </a:lnTo>
                <a:lnTo>
                  <a:pt x="4618" y="10828"/>
                </a:lnTo>
                <a:lnTo>
                  <a:pt x="4618" y="13144"/>
                </a:lnTo>
                <a:lnTo>
                  <a:pt x="6920" y="13144"/>
                </a:lnTo>
                <a:lnTo>
                  <a:pt x="6920" y="12376"/>
                </a:lnTo>
                <a:lnTo>
                  <a:pt x="10004" y="12376"/>
                </a:lnTo>
                <a:lnTo>
                  <a:pt x="10004" y="9890"/>
                </a:lnTo>
                <a:lnTo>
                  <a:pt x="11552" y="9123"/>
                </a:lnTo>
                <a:lnTo>
                  <a:pt x="11552" y="5798"/>
                </a:lnTo>
                <a:cubicBezTo>
                  <a:pt x="11552" y="2600"/>
                  <a:pt x="8953" y="1"/>
                  <a:pt x="5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4;p46">
            <a:extLst>
              <a:ext uri="{FF2B5EF4-FFF2-40B4-BE49-F238E27FC236}">
                <a16:creationId xmlns:a16="http://schemas.microsoft.com/office/drawing/2014/main" id="{B7481CEB-CFAE-4AFC-A7AF-289BA992FDA8}"/>
              </a:ext>
            </a:extLst>
          </p:cNvPr>
          <p:cNvSpPr txBox="1">
            <a:spLocks/>
          </p:cNvSpPr>
          <p:nvPr/>
        </p:nvSpPr>
        <p:spPr>
          <a:xfrm>
            <a:off x="6900760" y="3310675"/>
            <a:ext cx="2195100" cy="37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000"/>
              <a:buFont typeface="Bellota Text"/>
              <a:buNone/>
              <a:defRPr sz="2200" b="1" i="0" u="none" strike="noStrike" cap="none">
                <a:solidFill>
                  <a:schemeClr val="dk2"/>
                </a:solidFill>
                <a:latin typeface="Lexend Deca"/>
                <a:ea typeface="Lexend Deca"/>
                <a:cs typeface="Lexend Deca"/>
                <a:sym typeface="Lexend Deca"/>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Budget</a:t>
            </a:r>
          </a:p>
        </p:txBody>
      </p:sp>
      <p:sp>
        <p:nvSpPr>
          <p:cNvPr id="38" name="Google Shape;405;p46">
            <a:extLst>
              <a:ext uri="{FF2B5EF4-FFF2-40B4-BE49-F238E27FC236}">
                <a16:creationId xmlns:a16="http://schemas.microsoft.com/office/drawing/2014/main" id="{50AF6BF1-B7CE-416F-BA68-A1D8F0D03A31}"/>
              </a:ext>
            </a:extLst>
          </p:cNvPr>
          <p:cNvSpPr txBox="1">
            <a:spLocks/>
          </p:cNvSpPr>
          <p:nvPr/>
        </p:nvSpPr>
        <p:spPr>
          <a:xfrm>
            <a:off x="6900760" y="3683874"/>
            <a:ext cx="2195100" cy="9277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1"/>
                </a:solidFill>
                <a:latin typeface="Bellota Text"/>
                <a:ea typeface="Bellota Text"/>
                <a:cs typeface="Bellota Text"/>
                <a:sym typeface="Bellota Text"/>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Using program model to create this; attributable vs. inappropriate costs</a:t>
            </a:r>
          </a:p>
        </p:txBody>
      </p:sp>
      <p:sp>
        <p:nvSpPr>
          <p:cNvPr id="39" name="Google Shape;408;p46">
            <a:extLst>
              <a:ext uri="{FF2B5EF4-FFF2-40B4-BE49-F238E27FC236}">
                <a16:creationId xmlns:a16="http://schemas.microsoft.com/office/drawing/2014/main" id="{5FC547DA-5BD9-4D7A-8BA7-6DC044A69AA7}"/>
              </a:ext>
            </a:extLst>
          </p:cNvPr>
          <p:cNvSpPr/>
          <p:nvPr/>
        </p:nvSpPr>
        <p:spPr>
          <a:xfrm>
            <a:off x="7413573"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1039;p103">
            <a:extLst>
              <a:ext uri="{FF2B5EF4-FFF2-40B4-BE49-F238E27FC236}">
                <a16:creationId xmlns:a16="http://schemas.microsoft.com/office/drawing/2014/main" id="{59D0E25D-5E89-470C-A04C-B7BA6994F8EA}"/>
              </a:ext>
            </a:extLst>
          </p:cNvPr>
          <p:cNvGrpSpPr/>
          <p:nvPr/>
        </p:nvGrpSpPr>
        <p:grpSpPr>
          <a:xfrm>
            <a:off x="7815430" y="2243172"/>
            <a:ext cx="365760" cy="365760"/>
            <a:chOff x="-61354875" y="2671225"/>
            <a:chExt cx="316650" cy="316650"/>
          </a:xfrm>
          <a:solidFill>
            <a:schemeClr val="bg1"/>
          </a:solidFill>
        </p:grpSpPr>
        <p:sp>
          <p:nvSpPr>
            <p:cNvPr id="49" name="Google Shape;11040;p103">
              <a:extLst>
                <a:ext uri="{FF2B5EF4-FFF2-40B4-BE49-F238E27FC236}">
                  <a16:creationId xmlns:a16="http://schemas.microsoft.com/office/drawing/2014/main" id="{838678D6-B2C7-4254-94FD-CEDC7120AB66}"/>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41;p103">
              <a:extLst>
                <a:ext uri="{FF2B5EF4-FFF2-40B4-BE49-F238E27FC236}">
                  <a16:creationId xmlns:a16="http://schemas.microsoft.com/office/drawing/2014/main" id="{C3A25BF8-914C-4D26-AEB1-6066C0A168A7}"/>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42;p103">
              <a:extLst>
                <a:ext uri="{FF2B5EF4-FFF2-40B4-BE49-F238E27FC236}">
                  <a16:creationId xmlns:a16="http://schemas.microsoft.com/office/drawing/2014/main" id="{7FEC1231-568F-49D7-AB9B-1FAFAB25EFC7}"/>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43;p103">
              <a:extLst>
                <a:ext uri="{FF2B5EF4-FFF2-40B4-BE49-F238E27FC236}">
                  <a16:creationId xmlns:a16="http://schemas.microsoft.com/office/drawing/2014/main" id="{D7E13341-B716-4C23-8F45-EDC7F9E88061}"/>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44;p103">
              <a:extLst>
                <a:ext uri="{FF2B5EF4-FFF2-40B4-BE49-F238E27FC236}">
                  <a16:creationId xmlns:a16="http://schemas.microsoft.com/office/drawing/2014/main" id="{29715EA4-1F6E-4815-8E05-C14155065C66}"/>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70"/>
          <p:cNvSpPr txBox="1">
            <a:spLocks noGrp="1"/>
          </p:cNvSpPr>
          <p:nvPr>
            <p:ph type="title"/>
          </p:nvPr>
        </p:nvSpPr>
        <p:spPr>
          <a:xfrm flipH="1">
            <a:off x="769175" y="2912050"/>
            <a:ext cx="34500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Program</a:t>
            </a:r>
            <a:r>
              <a:rPr lang="en" dirty="0"/>
              <a:t> Design</a:t>
            </a:r>
            <a:endParaRPr dirty="0"/>
          </a:p>
        </p:txBody>
      </p:sp>
      <p:sp>
        <p:nvSpPr>
          <p:cNvPr id="1035" name="Google Shape;1035;p70"/>
          <p:cNvSpPr txBox="1">
            <a:spLocks noGrp="1"/>
          </p:cNvSpPr>
          <p:nvPr>
            <p:ph type="title" idx="2"/>
          </p:nvPr>
        </p:nvSpPr>
        <p:spPr>
          <a:xfrm flipH="1">
            <a:off x="5126175" y="1084475"/>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91B4-B60A-492C-AD22-28D295015266}"/>
              </a:ext>
            </a:extLst>
          </p:cNvPr>
          <p:cNvSpPr>
            <a:spLocks noGrp="1"/>
          </p:cNvSpPr>
          <p:nvPr>
            <p:ph type="title"/>
          </p:nvPr>
        </p:nvSpPr>
        <p:spPr>
          <a:xfrm>
            <a:off x="694050" y="1314600"/>
            <a:ext cx="7755900" cy="2514300"/>
          </a:xfrm>
        </p:spPr>
        <p:txBody>
          <a:bodyPr/>
          <a:lstStyle/>
          <a:p>
            <a:r>
              <a:rPr lang="en-US" dirty="0"/>
              <a:t>Identify your key needs</a:t>
            </a:r>
          </a:p>
        </p:txBody>
      </p:sp>
    </p:spTree>
    <p:extLst>
      <p:ext uri="{BB962C8B-B14F-4D97-AF65-F5344CB8AC3E}">
        <p14:creationId xmlns:p14="http://schemas.microsoft.com/office/powerpoint/2010/main" val="416334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E2B529C-338B-4720-A2FF-CE25F597EC0D}"/>
              </a:ext>
            </a:extLst>
          </p:cNvPr>
          <p:cNvSpPr txBox="1">
            <a:spLocks/>
          </p:cNvSpPr>
          <p:nvPr/>
        </p:nvSpPr>
        <p:spPr>
          <a:xfrm>
            <a:off x="0" y="992225"/>
            <a:ext cx="8449950" cy="31590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Lexend Deca"/>
              <a:buNone/>
              <a:defRPr sz="8500" b="1" i="0" u="none" strike="noStrike" cap="none">
                <a:solidFill>
                  <a:schemeClr val="dk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2pPr>
            <a:lvl3pPr marR="0" lvl="2"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3pPr>
            <a:lvl4pPr marR="0" lvl="3"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4pPr>
            <a:lvl5pPr marR="0" lvl="4"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5pPr>
            <a:lvl6pPr marR="0" lvl="5"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6pPr>
            <a:lvl7pPr marR="0" lvl="6"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7pPr>
            <a:lvl8pPr marR="0" lvl="7"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8pPr>
            <a:lvl9pPr marR="0" lvl="8" algn="ctr" rtl="0">
              <a:lnSpc>
                <a:spcPct val="100000"/>
              </a:lnSpc>
              <a:spcBef>
                <a:spcPts val="0"/>
              </a:spcBef>
              <a:spcAft>
                <a:spcPts val="0"/>
              </a:spcAft>
              <a:buClr>
                <a:schemeClr val="dk1"/>
              </a:buClr>
              <a:buSzPts val="4800"/>
              <a:buFont typeface="Lexend Deca"/>
              <a:buNone/>
              <a:defRPr sz="4800" b="1" i="0" u="none" strike="noStrike" cap="none">
                <a:solidFill>
                  <a:schemeClr val="dk1"/>
                </a:solidFill>
                <a:latin typeface="Lexend Deca"/>
                <a:ea typeface="Lexend Deca"/>
                <a:cs typeface="Lexend Deca"/>
                <a:sym typeface="Lexend Deca"/>
              </a:defRPr>
            </a:lvl9pPr>
          </a:lstStyle>
          <a:p>
            <a:pPr marL="1371600" indent="-1371600">
              <a:buClr>
                <a:schemeClr val="tx2"/>
              </a:buClr>
              <a:buFont typeface="+mj-lt"/>
              <a:buAutoNum type="arabicPeriod"/>
            </a:pPr>
            <a:r>
              <a:rPr lang="en-US" sz="5200" dirty="0">
                <a:solidFill>
                  <a:schemeClr val="tx2"/>
                </a:solidFill>
              </a:rPr>
              <a:t>Academic Progress</a:t>
            </a:r>
          </a:p>
          <a:p>
            <a:pPr marL="1371600" indent="-1371600">
              <a:buClr>
                <a:schemeClr val="tx2"/>
              </a:buClr>
              <a:buFont typeface="+mj-lt"/>
              <a:buAutoNum type="arabicPeriod"/>
            </a:pPr>
            <a:r>
              <a:rPr lang="en-US" sz="5200" dirty="0">
                <a:solidFill>
                  <a:schemeClr val="tx2"/>
                </a:solidFill>
              </a:rPr>
              <a:t>Restorative Practices</a:t>
            </a:r>
          </a:p>
          <a:p>
            <a:pPr marL="1371600" indent="-1371600">
              <a:buClr>
                <a:schemeClr val="tx2"/>
              </a:buClr>
              <a:buFont typeface="+mj-lt"/>
              <a:buAutoNum type="arabicPeriod"/>
            </a:pPr>
            <a:r>
              <a:rPr lang="en-US" sz="5200" dirty="0">
                <a:solidFill>
                  <a:schemeClr val="tx2"/>
                </a:solidFill>
              </a:rPr>
              <a:t>Health &amp; Rec.</a:t>
            </a:r>
          </a:p>
        </p:txBody>
      </p:sp>
    </p:spTree>
    <p:extLst>
      <p:ext uri="{BB962C8B-B14F-4D97-AF65-F5344CB8AC3E}">
        <p14:creationId xmlns:p14="http://schemas.microsoft.com/office/powerpoint/2010/main" val="376021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91B4-B60A-492C-AD22-28D295015266}"/>
              </a:ext>
            </a:extLst>
          </p:cNvPr>
          <p:cNvSpPr>
            <a:spLocks noGrp="1"/>
          </p:cNvSpPr>
          <p:nvPr>
            <p:ph type="title"/>
          </p:nvPr>
        </p:nvSpPr>
        <p:spPr>
          <a:xfrm>
            <a:off x="694050" y="1314600"/>
            <a:ext cx="7755900" cy="2514300"/>
          </a:xfrm>
        </p:spPr>
        <p:txBody>
          <a:bodyPr/>
          <a:lstStyle/>
          <a:p>
            <a:r>
              <a:rPr lang="en-US" dirty="0"/>
              <a:t>Identify your partners</a:t>
            </a:r>
          </a:p>
        </p:txBody>
      </p:sp>
    </p:spTree>
    <p:extLst>
      <p:ext uri="{BB962C8B-B14F-4D97-AF65-F5344CB8AC3E}">
        <p14:creationId xmlns:p14="http://schemas.microsoft.com/office/powerpoint/2010/main" val="361615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A9E0-F187-4A33-BA5B-24B045AC1C9D}"/>
              </a:ext>
            </a:extLst>
          </p:cNvPr>
          <p:cNvSpPr>
            <a:spLocks noGrp="1"/>
          </p:cNvSpPr>
          <p:nvPr>
            <p:ph type="title"/>
          </p:nvPr>
        </p:nvSpPr>
        <p:spPr/>
        <p:txBody>
          <a:bodyPr/>
          <a:lstStyle/>
          <a:p>
            <a:r>
              <a:rPr lang="en-US" dirty="0"/>
              <a:t>Design </a:t>
            </a:r>
            <a:r>
              <a:rPr lang="en-US" dirty="0">
                <a:solidFill>
                  <a:schemeClr val="accent1"/>
                </a:solidFill>
              </a:rPr>
              <a:t>Your Program</a:t>
            </a:r>
          </a:p>
        </p:txBody>
      </p:sp>
      <p:sp>
        <p:nvSpPr>
          <p:cNvPr id="3" name="Text Placeholder 2">
            <a:extLst>
              <a:ext uri="{FF2B5EF4-FFF2-40B4-BE49-F238E27FC236}">
                <a16:creationId xmlns:a16="http://schemas.microsoft.com/office/drawing/2014/main" id="{69B65C8F-07EB-45A4-AFCD-5C5C4051DDBC}"/>
              </a:ext>
            </a:extLst>
          </p:cNvPr>
          <p:cNvSpPr>
            <a:spLocks noGrp="1"/>
          </p:cNvSpPr>
          <p:nvPr>
            <p:ph type="body" idx="1"/>
          </p:nvPr>
        </p:nvSpPr>
        <p:spPr>
          <a:xfrm>
            <a:off x="720000" y="1438900"/>
            <a:ext cx="7704000" cy="3704600"/>
          </a:xfrm>
        </p:spPr>
        <p:txBody>
          <a:bodyPr/>
          <a:lstStyle/>
          <a:p>
            <a:pPr>
              <a:buClr>
                <a:schemeClr val="bg2"/>
              </a:buClr>
              <a:buSzPct val="100000"/>
            </a:pPr>
            <a:r>
              <a:rPr lang="en-US" sz="1800" dirty="0"/>
              <a:t>Frequency vs length of program</a:t>
            </a:r>
          </a:p>
          <a:p>
            <a:pPr lvl="1">
              <a:buClr>
                <a:schemeClr val="bg2"/>
              </a:buClr>
              <a:buSzPct val="100000"/>
            </a:pPr>
            <a:r>
              <a:rPr lang="en-US" dirty="0"/>
              <a:t>How often will you offer programs in your high need areas?</a:t>
            </a:r>
          </a:p>
          <a:p>
            <a:pPr lvl="1">
              <a:buClr>
                <a:schemeClr val="bg2"/>
              </a:buClr>
              <a:buSzPct val="100000"/>
            </a:pPr>
            <a:r>
              <a:rPr lang="en-US" dirty="0"/>
              <a:t>Time in each program area?</a:t>
            </a:r>
          </a:p>
          <a:p>
            <a:pPr>
              <a:buClr>
                <a:schemeClr val="bg2"/>
              </a:buClr>
              <a:buSzPct val="100000"/>
            </a:pPr>
            <a:r>
              <a:rPr lang="en-US" sz="1800" dirty="0"/>
              <a:t>Program Delivery</a:t>
            </a:r>
          </a:p>
          <a:p>
            <a:pPr lvl="1">
              <a:buClr>
                <a:schemeClr val="bg2"/>
              </a:buClr>
              <a:buSzPct val="100000"/>
            </a:pPr>
            <a:r>
              <a:rPr lang="en-US" dirty="0"/>
              <a:t>Virtual; in-person; hybrid</a:t>
            </a:r>
          </a:p>
          <a:p>
            <a:pPr>
              <a:buClr>
                <a:schemeClr val="bg2"/>
              </a:buClr>
              <a:buSzPct val="100000"/>
            </a:pPr>
            <a:r>
              <a:rPr lang="en-US" sz="1800" dirty="0"/>
              <a:t>Additional program areas</a:t>
            </a:r>
          </a:p>
          <a:p>
            <a:pPr lvl="1">
              <a:buClr>
                <a:schemeClr val="bg2"/>
              </a:buClr>
              <a:buSzPct val="100000"/>
            </a:pPr>
            <a:r>
              <a:rPr lang="en-US" dirty="0"/>
              <a:t>Use survey results to determine these</a:t>
            </a:r>
          </a:p>
          <a:p>
            <a:pPr>
              <a:buClr>
                <a:schemeClr val="bg2"/>
              </a:buClr>
              <a:buSzPct val="100000"/>
            </a:pPr>
            <a:r>
              <a:rPr lang="en-US" sz="1800" dirty="0"/>
              <a:t>Family Engagement</a:t>
            </a:r>
          </a:p>
          <a:p>
            <a:pPr lvl="1">
              <a:buClr>
                <a:schemeClr val="bg2"/>
              </a:buClr>
              <a:buSzPct val="100000"/>
            </a:pPr>
            <a:r>
              <a:rPr lang="en-US" dirty="0"/>
              <a:t>Frequency/day of the week</a:t>
            </a:r>
          </a:p>
          <a:p>
            <a:pPr lvl="1">
              <a:buClr>
                <a:schemeClr val="bg2"/>
              </a:buClr>
              <a:buSzPct val="100000"/>
            </a:pPr>
            <a:r>
              <a:rPr lang="en-US" dirty="0"/>
              <a:t>Time</a:t>
            </a:r>
          </a:p>
          <a:p>
            <a:pPr lvl="1">
              <a:buClr>
                <a:schemeClr val="bg2"/>
              </a:buClr>
              <a:buSzPct val="100000"/>
            </a:pPr>
            <a:r>
              <a:rPr lang="en-US" dirty="0"/>
              <a:t>Length</a:t>
            </a:r>
          </a:p>
          <a:p>
            <a:pPr lvl="1">
              <a:buClr>
                <a:schemeClr val="bg2"/>
              </a:buClr>
              <a:buSzPct val="100000"/>
            </a:pPr>
            <a:r>
              <a:rPr lang="en-US" dirty="0"/>
              <a:t>Activities</a:t>
            </a:r>
          </a:p>
          <a:p>
            <a:pPr>
              <a:buClr>
                <a:schemeClr val="bg2"/>
              </a:buClr>
              <a:buSzPct val="100000"/>
            </a:pPr>
            <a:r>
              <a:rPr lang="en-US" sz="1800" dirty="0"/>
              <a:t>Age groups</a:t>
            </a:r>
          </a:p>
          <a:p>
            <a:pPr lvl="1">
              <a:buClr>
                <a:schemeClr val="bg2"/>
              </a:buClr>
              <a:buSzPct val="100000"/>
            </a:pPr>
            <a:r>
              <a:rPr lang="en-US" dirty="0"/>
              <a:t>How will youth be split up?</a:t>
            </a:r>
          </a:p>
        </p:txBody>
      </p:sp>
    </p:spTree>
    <p:extLst>
      <p:ext uri="{BB962C8B-B14F-4D97-AF65-F5344CB8AC3E}">
        <p14:creationId xmlns:p14="http://schemas.microsoft.com/office/powerpoint/2010/main" val="62771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Example </a:t>
            </a:r>
            <a:r>
              <a:rPr lang="en" dirty="0">
                <a:solidFill>
                  <a:schemeClr val="accent1"/>
                </a:solidFill>
              </a:rPr>
              <a:t>Program Schedule</a:t>
            </a:r>
            <a:endParaRPr dirty="0">
              <a:solidFill>
                <a:schemeClr val="accent1"/>
              </a:solidFill>
            </a:endParaRPr>
          </a:p>
        </p:txBody>
      </p:sp>
      <p:graphicFrame>
        <p:nvGraphicFramePr>
          <p:cNvPr id="927" name="Google Shape;927;p66"/>
          <p:cNvGraphicFramePr/>
          <p:nvPr>
            <p:extLst>
              <p:ext uri="{D42A27DB-BD31-4B8C-83A1-F6EECF244321}">
                <p14:modId xmlns:p14="http://schemas.microsoft.com/office/powerpoint/2010/main" val="839075059"/>
              </p:ext>
            </p:extLst>
          </p:nvPr>
        </p:nvGraphicFramePr>
        <p:xfrm>
          <a:off x="191981" y="1396530"/>
          <a:ext cx="8760037" cy="3696170"/>
        </p:xfrm>
        <a:graphic>
          <a:graphicData uri="http://schemas.openxmlformats.org/drawingml/2006/table">
            <a:tbl>
              <a:tblPr>
                <a:noFill/>
                <a:tableStyleId>{C06C464E-4717-487F-8480-E25753B77B2D}</a:tableStyleId>
              </a:tblPr>
              <a:tblGrid>
                <a:gridCol w="1800437">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gridCol w="116825">
                  <a:extLst>
                    <a:ext uri="{9D8B030D-6E8A-4147-A177-3AD203B41FA5}">
                      <a16:colId xmlns:a16="http://schemas.microsoft.com/office/drawing/2014/main" val="20002"/>
                    </a:ext>
                  </a:extLst>
                </a:gridCol>
                <a:gridCol w="1716351">
                  <a:extLst>
                    <a:ext uri="{9D8B030D-6E8A-4147-A177-3AD203B41FA5}">
                      <a16:colId xmlns:a16="http://schemas.microsoft.com/office/drawing/2014/main" val="698049555"/>
                    </a:ext>
                  </a:extLst>
                </a:gridCol>
                <a:gridCol w="1802475">
                  <a:extLst>
                    <a:ext uri="{9D8B030D-6E8A-4147-A177-3AD203B41FA5}">
                      <a16:colId xmlns:a16="http://schemas.microsoft.com/office/drawing/2014/main" val="20003"/>
                    </a:ext>
                  </a:extLst>
                </a:gridCol>
                <a:gridCol w="1776137">
                  <a:extLst>
                    <a:ext uri="{9D8B030D-6E8A-4147-A177-3AD203B41FA5}">
                      <a16:colId xmlns:a16="http://schemas.microsoft.com/office/drawing/2014/main" val="769101555"/>
                    </a:ext>
                  </a:extLst>
                </a:gridCol>
              </a:tblGrid>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Time</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800" b="1" dirty="0">
                          <a:solidFill>
                            <a:schemeClr val="lt1"/>
                          </a:solidFill>
                          <a:latin typeface="Lexend Deca"/>
                          <a:ea typeface="Lexend Deca"/>
                          <a:cs typeface="Lexend Deca"/>
                          <a:sym typeface="Lexend Deca"/>
                        </a:rPr>
                        <a:t>Key:</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US" sz="1800" b="1" dirty="0">
                          <a:solidFill>
                            <a:schemeClr val="tx1"/>
                          </a:solidFill>
                          <a:latin typeface="Lexend Deca"/>
                          <a:ea typeface="Lexend Deca"/>
                          <a:cs typeface="Lexend Deca"/>
                          <a:sym typeface="Lexend Deca"/>
                        </a:rPr>
                        <a:t>3</a:t>
                      </a:r>
                      <a:r>
                        <a:rPr lang="en-US" sz="1800" b="1" baseline="30000" dirty="0">
                          <a:solidFill>
                            <a:schemeClr val="tx1"/>
                          </a:solidFill>
                          <a:latin typeface="Lexend Deca"/>
                          <a:ea typeface="Lexend Deca"/>
                          <a:cs typeface="Lexend Deca"/>
                          <a:sym typeface="Lexend Deca"/>
                        </a:rPr>
                        <a:t>rd</a:t>
                      </a:r>
                      <a:r>
                        <a:rPr lang="en-US" sz="1800" b="1" dirty="0">
                          <a:solidFill>
                            <a:schemeClr val="tx1"/>
                          </a:solidFill>
                          <a:latin typeface="Lexend Deca"/>
                          <a:ea typeface="Lexend Deca"/>
                          <a:cs typeface="Lexend Deca"/>
                          <a:sym typeface="Lexend Deca"/>
                        </a:rPr>
                        <a:t> – 4</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a:t>
                      </a:r>
                      <a:endParaRPr sz="1800" b="1" dirty="0">
                        <a:solidFill>
                          <a:schemeClr val="tx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lumMod val="20000"/>
                        <a:lumOff val="80000"/>
                      </a:schemeClr>
                    </a:solidFill>
                  </a:tcPr>
                </a:tc>
                <a:tc hMerge="1">
                  <a:txBody>
                    <a:bodyPr/>
                    <a:lstStyle/>
                    <a:p>
                      <a:pPr marL="0" lvl="0" indent="0" algn="ctr" rtl="0">
                        <a:spcBef>
                          <a:spcPts val="0"/>
                        </a:spcBef>
                        <a:spcAft>
                          <a:spcPts val="0"/>
                        </a:spcAft>
                        <a:buNone/>
                      </a:pPr>
                      <a:endParaRPr sz="1800" b="1" dirty="0">
                        <a:solidFill>
                          <a:schemeClr val="lt1"/>
                        </a:solidFill>
                        <a:latin typeface="Lexend Deca"/>
                        <a:ea typeface="Lexend Deca"/>
                        <a:cs typeface="Lexend Deca"/>
                        <a:sym typeface="Lexend Deca"/>
                      </a:endParaRPr>
                    </a:p>
                  </a:txBody>
                  <a:tcPr marL="91425" marR="91425" marT="91425" marB="91425"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800" b="1" dirty="0">
                          <a:solidFill>
                            <a:schemeClr val="tx1"/>
                          </a:solidFill>
                          <a:latin typeface="Lexend Deca"/>
                          <a:ea typeface="Lexend Deca"/>
                          <a:cs typeface="Lexend Deca"/>
                          <a:sym typeface="Lexend Deca"/>
                        </a:rPr>
                        <a:t>5</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 6</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a:t>
                      </a:r>
                      <a:endParaRPr sz="1800" b="1" dirty="0">
                        <a:solidFill>
                          <a:schemeClr val="tx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lvl="0" indent="0" algn="ctr" rtl="0">
                        <a:spcBef>
                          <a:spcPts val="0"/>
                        </a:spcBef>
                        <a:spcAft>
                          <a:spcPts val="0"/>
                        </a:spcAft>
                        <a:buNone/>
                      </a:pPr>
                      <a:r>
                        <a:rPr lang="en-US" sz="1800" b="1" dirty="0">
                          <a:solidFill>
                            <a:schemeClr val="tx1"/>
                          </a:solidFill>
                          <a:latin typeface="Lexend Deca"/>
                          <a:ea typeface="Lexend Deca"/>
                          <a:cs typeface="Lexend Deca"/>
                          <a:sym typeface="Lexend Deca"/>
                        </a:rPr>
                        <a:t>7</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-8</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a:t>
                      </a:r>
                      <a:endParaRPr sz="1800" b="1" dirty="0">
                        <a:solidFill>
                          <a:schemeClr val="tx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rgbClr val="FFFF8F"/>
                    </a:solidFill>
                  </a:tcPr>
                </a:tc>
                <a:extLst>
                  <a:ext uri="{0D108BD9-81ED-4DB2-BD59-A6C34878D82A}">
                    <a16:rowId xmlns:a16="http://schemas.microsoft.com/office/drawing/2014/main" val="10000"/>
                  </a:ext>
                </a:extLst>
              </a:tr>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3:30-4:00pm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5">
                  <a:txBody>
                    <a:bodyPr/>
                    <a:lstStyle/>
                    <a:p>
                      <a:pPr marL="0" lvl="0" indent="0" algn="ctr" rtl="0">
                        <a:spcBef>
                          <a:spcPts val="0"/>
                        </a:spcBef>
                        <a:spcAft>
                          <a:spcPts val="0"/>
                        </a:spcAft>
                        <a:buNone/>
                      </a:pPr>
                      <a:r>
                        <a:rPr lang="en-US" sz="1600" dirty="0">
                          <a:solidFill>
                            <a:schemeClr val="dk1"/>
                          </a:solidFill>
                          <a:latin typeface="Bellota Text"/>
                          <a:ea typeface="Bellota Text"/>
                          <a:sym typeface="Bellota Text"/>
                        </a:rPr>
                        <a:t>Arrival &amp; Attendance</a:t>
                      </a:r>
                    </a:p>
                    <a:p>
                      <a:pPr marL="0" lvl="0" indent="0" algn="ctr" rtl="0">
                        <a:spcBef>
                          <a:spcPts val="0"/>
                        </a:spcBef>
                        <a:spcAft>
                          <a:spcPts val="0"/>
                        </a:spcAft>
                        <a:buNone/>
                      </a:pPr>
                      <a:r>
                        <a:rPr lang="en-US" sz="1600" dirty="0">
                          <a:solidFill>
                            <a:schemeClr val="dk1"/>
                          </a:solidFill>
                          <a:latin typeface="Bellota Text"/>
                          <a:ea typeface="Bellota Text"/>
                          <a:sym typeface="Bellota Text"/>
                        </a:rPr>
                        <a:t>Snack</a:t>
                      </a:r>
                      <a:endParaRPr sz="1600" dirty="0">
                        <a:solidFill>
                          <a:schemeClr val="dk1"/>
                        </a:solidFill>
                        <a:latin typeface="Bellota Text"/>
                        <a:ea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$320</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$300</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endParaRPr sz="1600" dirty="0">
                        <a:solidFill>
                          <a:schemeClr val="dk1"/>
                        </a:solidFill>
                        <a:latin typeface="Bellota Text"/>
                        <a:ea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30960">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4:00-4:45pm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Health &amp; Wellness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lumMod val="20000"/>
                        <a:lumOff val="80000"/>
                      </a:schemeClr>
                    </a:solidFill>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Medium</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STEM</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8F"/>
                    </a:solidFill>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STEM</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rgbClr val="97FF97"/>
                    </a:solidFill>
                  </a:tcPr>
                </a:tc>
                <a:extLst>
                  <a:ext uri="{0D108BD9-81ED-4DB2-BD59-A6C34878D82A}">
                    <a16:rowId xmlns:a16="http://schemas.microsoft.com/office/drawing/2014/main" val="10002"/>
                  </a:ext>
                </a:extLst>
              </a:tr>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4:45-5:30pm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Health &amp; Wellness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hMerge="1">
                  <a:txBody>
                    <a:bodyPr/>
                    <a:lstStyle/>
                    <a:p>
                      <a:pPr marL="0" lvl="0" indent="0" algn="ctr" rtl="0">
                        <a:spcBef>
                          <a:spcPts val="0"/>
                        </a:spcBef>
                        <a:spcAft>
                          <a:spcPts val="0"/>
                        </a:spcAft>
                        <a:buNone/>
                      </a:pPr>
                      <a:r>
                        <a:rPr lang="en" sz="1600">
                          <a:solidFill>
                            <a:schemeClr val="dk1"/>
                          </a:solidFill>
                          <a:latin typeface="Bellota Text"/>
                          <a:ea typeface="Bellota Text"/>
                          <a:cs typeface="Bellota Text"/>
                          <a:sym typeface="Bellota Text"/>
                        </a:rPr>
                        <a:t>18-45</a:t>
                      </a:r>
                      <a:endParaRPr sz="160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STEM</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lumMod val="20000"/>
                        <a:lumOff val="80000"/>
                      </a:schemeClr>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7FF97"/>
                    </a:solidFill>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rgbClr val="FFFF8F"/>
                    </a:solidFill>
                  </a:tcPr>
                </a:tc>
                <a:extLst>
                  <a:ext uri="{0D108BD9-81ED-4DB2-BD59-A6C34878D82A}">
                    <a16:rowId xmlns:a16="http://schemas.microsoft.com/office/drawing/2014/main" val="10003"/>
                  </a:ext>
                </a:extLst>
              </a:tr>
              <a:tr h="591340">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5:30-6:15pm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Health &amp; Wellness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8F"/>
                    </a:solidFill>
                  </a:tcPr>
                </a:tc>
                <a:tc hMerge="1">
                  <a:txBody>
                    <a:bodyPr/>
                    <a:lstStyle/>
                    <a:p>
                      <a:pPr marL="0" lvl="0" indent="0" algn="ctr" rtl="0">
                        <a:spcBef>
                          <a:spcPts val="0"/>
                        </a:spcBef>
                        <a:spcAft>
                          <a:spcPts val="0"/>
                        </a:spcAft>
                        <a:buNone/>
                      </a:pPr>
                      <a:r>
                        <a:rPr lang="en" sz="1600">
                          <a:solidFill>
                            <a:schemeClr val="dk1"/>
                          </a:solidFill>
                          <a:latin typeface="Bellota Text"/>
                          <a:ea typeface="Bellota Text"/>
                          <a:cs typeface="Bellota Text"/>
                          <a:sym typeface="Bellota Text"/>
                        </a:rPr>
                        <a:t>Average</a:t>
                      </a:r>
                      <a:endParaRPr sz="160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Health &amp; Wellness</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7FF97"/>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STEM</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4"/>
                  </a:ext>
                </a:extLst>
              </a:tr>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6:15-6:30pm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tc gridSpan="5">
                  <a:txBody>
                    <a:bodyPr/>
                    <a:lstStyle/>
                    <a:p>
                      <a:pPr marL="0" lvl="0" indent="0" algn="ctr" rtl="0">
                        <a:spcBef>
                          <a:spcPts val="0"/>
                        </a:spcBef>
                        <a:spcAft>
                          <a:spcPts val="0"/>
                        </a:spcAft>
                        <a:buNone/>
                      </a:pPr>
                      <a:r>
                        <a:rPr lang="en-US" sz="1600" dirty="0">
                          <a:solidFill>
                            <a:schemeClr val="dk1"/>
                          </a:solidFill>
                          <a:latin typeface="Bellota Text"/>
                          <a:ea typeface="Bellota Text"/>
                          <a:sym typeface="Bellota Text"/>
                        </a:rPr>
                        <a:t>Dismissal</a:t>
                      </a:r>
                      <a:endParaRPr sz="1600" dirty="0">
                        <a:solidFill>
                          <a:schemeClr val="dk1"/>
                        </a:solidFill>
                        <a:latin typeface="Bellota Text"/>
                        <a:ea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Italy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Italy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America</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6A0B9C83-BBF4-4122-BB6D-E9BF40A83D27}"/>
              </a:ext>
            </a:extLst>
          </p:cNvPr>
          <p:cNvSpPr/>
          <p:nvPr/>
        </p:nvSpPr>
        <p:spPr>
          <a:xfrm>
            <a:off x="8027458" y="1416629"/>
            <a:ext cx="914400" cy="475488"/>
          </a:xfrm>
          <a:prstGeom prst="rect">
            <a:avLst/>
          </a:prstGeom>
          <a:solidFill>
            <a:srgbClr val="97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Lexend Deca" panose="020B0604020202020204" charset="0"/>
              </a:rPr>
              <a:t>- 8</a:t>
            </a:r>
            <a:r>
              <a:rPr lang="en-US" sz="1800" b="1" baseline="30000" dirty="0">
                <a:solidFill>
                  <a:schemeClr val="tx1"/>
                </a:solidFill>
                <a:latin typeface="Lexend Deca" panose="020B0604020202020204" charset="0"/>
              </a:rPr>
              <a:t>th</a:t>
            </a:r>
            <a:r>
              <a:rPr lang="en-US" b="1"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6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Example </a:t>
            </a:r>
            <a:r>
              <a:rPr lang="en" dirty="0">
                <a:solidFill>
                  <a:schemeClr val="accent1"/>
                </a:solidFill>
              </a:rPr>
              <a:t>Program Schedule</a:t>
            </a:r>
            <a:endParaRPr dirty="0">
              <a:solidFill>
                <a:schemeClr val="accent1"/>
              </a:solidFill>
            </a:endParaRPr>
          </a:p>
        </p:txBody>
      </p:sp>
      <p:graphicFrame>
        <p:nvGraphicFramePr>
          <p:cNvPr id="927" name="Google Shape;927;p66"/>
          <p:cNvGraphicFramePr/>
          <p:nvPr>
            <p:extLst>
              <p:ext uri="{D42A27DB-BD31-4B8C-83A1-F6EECF244321}">
                <p14:modId xmlns:p14="http://schemas.microsoft.com/office/powerpoint/2010/main" val="846336657"/>
              </p:ext>
            </p:extLst>
          </p:nvPr>
        </p:nvGraphicFramePr>
        <p:xfrm>
          <a:off x="191981" y="1396530"/>
          <a:ext cx="8760037" cy="3696170"/>
        </p:xfrm>
        <a:graphic>
          <a:graphicData uri="http://schemas.openxmlformats.org/drawingml/2006/table">
            <a:tbl>
              <a:tblPr>
                <a:noFill/>
                <a:tableStyleId>{C06C464E-4717-487F-8480-E25753B77B2D}</a:tableStyleId>
              </a:tblPr>
              <a:tblGrid>
                <a:gridCol w="1800437">
                  <a:extLst>
                    <a:ext uri="{9D8B030D-6E8A-4147-A177-3AD203B41FA5}">
                      <a16:colId xmlns:a16="http://schemas.microsoft.com/office/drawing/2014/main" val="20000"/>
                    </a:ext>
                  </a:extLst>
                </a:gridCol>
                <a:gridCol w="1547812">
                  <a:extLst>
                    <a:ext uri="{9D8B030D-6E8A-4147-A177-3AD203B41FA5}">
                      <a16:colId xmlns:a16="http://schemas.microsoft.com/office/drawing/2014/main" val="20001"/>
                    </a:ext>
                  </a:extLst>
                </a:gridCol>
                <a:gridCol w="116825">
                  <a:extLst>
                    <a:ext uri="{9D8B030D-6E8A-4147-A177-3AD203B41FA5}">
                      <a16:colId xmlns:a16="http://schemas.microsoft.com/office/drawing/2014/main" val="20002"/>
                    </a:ext>
                  </a:extLst>
                </a:gridCol>
                <a:gridCol w="1716351">
                  <a:extLst>
                    <a:ext uri="{9D8B030D-6E8A-4147-A177-3AD203B41FA5}">
                      <a16:colId xmlns:a16="http://schemas.microsoft.com/office/drawing/2014/main" val="698049555"/>
                    </a:ext>
                  </a:extLst>
                </a:gridCol>
                <a:gridCol w="1802475">
                  <a:extLst>
                    <a:ext uri="{9D8B030D-6E8A-4147-A177-3AD203B41FA5}">
                      <a16:colId xmlns:a16="http://schemas.microsoft.com/office/drawing/2014/main" val="20003"/>
                    </a:ext>
                  </a:extLst>
                </a:gridCol>
                <a:gridCol w="1776137">
                  <a:extLst>
                    <a:ext uri="{9D8B030D-6E8A-4147-A177-3AD203B41FA5}">
                      <a16:colId xmlns:a16="http://schemas.microsoft.com/office/drawing/2014/main" val="769101555"/>
                    </a:ext>
                  </a:extLst>
                </a:gridCol>
              </a:tblGrid>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Time</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sz="1800" b="1" dirty="0">
                          <a:solidFill>
                            <a:schemeClr val="lt1"/>
                          </a:solidFill>
                          <a:latin typeface="Lexend Deca"/>
                          <a:ea typeface="Lexend Deca"/>
                          <a:cs typeface="Lexend Deca"/>
                          <a:sym typeface="Lexend Deca"/>
                        </a:rPr>
                        <a:t>Key:</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US" sz="1800" b="1" dirty="0">
                          <a:solidFill>
                            <a:schemeClr val="tx1"/>
                          </a:solidFill>
                          <a:latin typeface="Lexend Deca"/>
                          <a:ea typeface="Lexend Deca"/>
                          <a:cs typeface="Lexend Deca"/>
                          <a:sym typeface="Lexend Deca"/>
                        </a:rPr>
                        <a:t>3</a:t>
                      </a:r>
                      <a:r>
                        <a:rPr lang="en-US" sz="1800" b="1" baseline="30000" dirty="0">
                          <a:solidFill>
                            <a:schemeClr val="tx1"/>
                          </a:solidFill>
                          <a:latin typeface="Lexend Deca"/>
                          <a:ea typeface="Lexend Deca"/>
                          <a:cs typeface="Lexend Deca"/>
                          <a:sym typeface="Lexend Deca"/>
                        </a:rPr>
                        <a:t>rd</a:t>
                      </a:r>
                      <a:r>
                        <a:rPr lang="en-US" sz="1800" b="1" dirty="0">
                          <a:solidFill>
                            <a:schemeClr val="tx1"/>
                          </a:solidFill>
                          <a:latin typeface="Lexend Deca"/>
                          <a:ea typeface="Lexend Deca"/>
                          <a:cs typeface="Lexend Deca"/>
                          <a:sym typeface="Lexend Deca"/>
                        </a:rPr>
                        <a:t> – 4</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a:t>
                      </a:r>
                      <a:endParaRPr sz="1800" b="1" dirty="0">
                        <a:solidFill>
                          <a:schemeClr val="tx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lumMod val="20000"/>
                        <a:lumOff val="80000"/>
                      </a:schemeClr>
                    </a:solidFill>
                  </a:tcPr>
                </a:tc>
                <a:tc hMerge="1">
                  <a:txBody>
                    <a:bodyPr/>
                    <a:lstStyle/>
                    <a:p>
                      <a:pPr marL="0" lvl="0" indent="0" algn="ctr" rtl="0">
                        <a:spcBef>
                          <a:spcPts val="0"/>
                        </a:spcBef>
                        <a:spcAft>
                          <a:spcPts val="0"/>
                        </a:spcAft>
                        <a:buNone/>
                      </a:pPr>
                      <a:endParaRPr sz="1800" b="1" dirty="0">
                        <a:solidFill>
                          <a:schemeClr val="lt1"/>
                        </a:solidFill>
                        <a:latin typeface="Lexend Deca"/>
                        <a:ea typeface="Lexend Deca"/>
                        <a:cs typeface="Lexend Deca"/>
                        <a:sym typeface="Lexend Deca"/>
                      </a:endParaRPr>
                    </a:p>
                  </a:txBody>
                  <a:tcPr marL="91425" marR="91425" marT="91425" marB="91425"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800" b="1" dirty="0">
                          <a:solidFill>
                            <a:schemeClr val="tx1"/>
                          </a:solidFill>
                          <a:latin typeface="Lexend Deca"/>
                          <a:ea typeface="Lexend Deca"/>
                          <a:cs typeface="Lexend Deca"/>
                          <a:sym typeface="Lexend Deca"/>
                        </a:rPr>
                        <a:t>5</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 6</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a:t>
                      </a:r>
                      <a:endParaRPr sz="1800" b="1" dirty="0">
                        <a:solidFill>
                          <a:schemeClr val="tx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lvl="0" indent="0" algn="ctr" rtl="0">
                        <a:spcBef>
                          <a:spcPts val="0"/>
                        </a:spcBef>
                        <a:spcAft>
                          <a:spcPts val="0"/>
                        </a:spcAft>
                        <a:buNone/>
                      </a:pPr>
                      <a:r>
                        <a:rPr lang="en-US" sz="1800" b="1" dirty="0">
                          <a:solidFill>
                            <a:schemeClr val="tx1"/>
                          </a:solidFill>
                          <a:latin typeface="Lexend Deca"/>
                          <a:ea typeface="Lexend Deca"/>
                          <a:cs typeface="Lexend Deca"/>
                          <a:sym typeface="Lexend Deca"/>
                        </a:rPr>
                        <a:t>7</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-8</a:t>
                      </a:r>
                      <a:r>
                        <a:rPr lang="en-US" sz="1800" b="1" baseline="30000" dirty="0">
                          <a:solidFill>
                            <a:schemeClr val="tx1"/>
                          </a:solidFill>
                          <a:latin typeface="Lexend Deca"/>
                          <a:ea typeface="Lexend Deca"/>
                          <a:cs typeface="Lexend Deca"/>
                          <a:sym typeface="Lexend Deca"/>
                        </a:rPr>
                        <a:t>th</a:t>
                      </a:r>
                      <a:r>
                        <a:rPr lang="en-US" sz="1800" b="1" dirty="0">
                          <a:solidFill>
                            <a:schemeClr val="tx1"/>
                          </a:solidFill>
                          <a:latin typeface="Lexend Deca"/>
                          <a:ea typeface="Lexend Deca"/>
                          <a:cs typeface="Lexend Deca"/>
                          <a:sym typeface="Lexend Deca"/>
                        </a:rPr>
                        <a:t> </a:t>
                      </a:r>
                      <a:endParaRPr sz="1800" b="1" dirty="0">
                        <a:solidFill>
                          <a:schemeClr val="tx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rgbClr val="FFFF8F"/>
                    </a:solidFill>
                  </a:tcPr>
                </a:tc>
                <a:extLst>
                  <a:ext uri="{0D108BD9-81ED-4DB2-BD59-A6C34878D82A}">
                    <a16:rowId xmlns:a16="http://schemas.microsoft.com/office/drawing/2014/main" val="10000"/>
                  </a:ext>
                </a:extLst>
              </a:tr>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3:30-4:00pm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5">
                  <a:txBody>
                    <a:bodyPr/>
                    <a:lstStyle/>
                    <a:p>
                      <a:pPr marL="0" lvl="0" indent="0" algn="ctr" rtl="0">
                        <a:spcBef>
                          <a:spcPts val="0"/>
                        </a:spcBef>
                        <a:spcAft>
                          <a:spcPts val="0"/>
                        </a:spcAft>
                        <a:buNone/>
                      </a:pPr>
                      <a:r>
                        <a:rPr lang="en-US" sz="1600" dirty="0">
                          <a:solidFill>
                            <a:schemeClr val="dk1"/>
                          </a:solidFill>
                          <a:latin typeface="Bellota Text"/>
                          <a:ea typeface="Bellota Text"/>
                          <a:sym typeface="Bellota Text"/>
                        </a:rPr>
                        <a:t>Arrival &amp; Attendance</a:t>
                      </a:r>
                    </a:p>
                    <a:p>
                      <a:pPr marL="0" lvl="0" indent="0" algn="ctr" rtl="0">
                        <a:spcBef>
                          <a:spcPts val="0"/>
                        </a:spcBef>
                        <a:spcAft>
                          <a:spcPts val="0"/>
                        </a:spcAft>
                        <a:buNone/>
                      </a:pPr>
                      <a:r>
                        <a:rPr lang="en-US" sz="1600" dirty="0">
                          <a:solidFill>
                            <a:schemeClr val="dk1"/>
                          </a:solidFill>
                          <a:latin typeface="Bellota Text"/>
                          <a:ea typeface="Bellota Text"/>
                          <a:sym typeface="Bellota Text"/>
                        </a:rPr>
                        <a:t>Snack</a:t>
                      </a:r>
                      <a:endParaRPr sz="1600" dirty="0">
                        <a:solidFill>
                          <a:schemeClr val="dk1"/>
                        </a:solidFill>
                        <a:latin typeface="Bellota Text"/>
                        <a:ea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$320</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$300</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endParaRPr sz="1600" dirty="0">
                        <a:solidFill>
                          <a:schemeClr val="dk1"/>
                        </a:solidFill>
                        <a:latin typeface="Bellota Text"/>
                        <a:ea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30960">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4:00-4:45pm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Physical Recreation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lumMod val="20000"/>
                        <a:lumOff val="80000"/>
                      </a:schemeClr>
                    </a:solidFill>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Medium</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Conflict Resolution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8F"/>
                    </a:solidFill>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rgbClr val="97FF97"/>
                    </a:solidFill>
                  </a:tcPr>
                </a:tc>
                <a:extLst>
                  <a:ext uri="{0D108BD9-81ED-4DB2-BD59-A6C34878D82A}">
                    <a16:rowId xmlns:a16="http://schemas.microsoft.com/office/drawing/2014/main" val="10002"/>
                  </a:ext>
                </a:extLst>
              </a:tr>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4:45-5:30pm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hMerge="1">
                  <a:txBody>
                    <a:bodyPr/>
                    <a:lstStyle/>
                    <a:p>
                      <a:pPr marL="0" lvl="0" indent="0" algn="ctr" rtl="0">
                        <a:spcBef>
                          <a:spcPts val="0"/>
                        </a:spcBef>
                        <a:spcAft>
                          <a:spcPts val="0"/>
                        </a:spcAft>
                        <a:buNone/>
                      </a:pPr>
                      <a:r>
                        <a:rPr lang="en" sz="1600">
                          <a:solidFill>
                            <a:schemeClr val="dk1"/>
                          </a:solidFill>
                          <a:latin typeface="Bellota Text"/>
                          <a:ea typeface="Bellota Text"/>
                          <a:cs typeface="Bellota Text"/>
                          <a:sym typeface="Bellota Text"/>
                        </a:rPr>
                        <a:t>18-45</a:t>
                      </a:r>
                      <a:endParaRPr sz="160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Conflict Resolution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lumMod val="20000"/>
                        <a:lumOff val="80000"/>
                      </a:schemeClr>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Physical Recreation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7FF97"/>
                    </a:solidFill>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Physical Recreation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rgbClr val="FFFF8F"/>
                    </a:solidFill>
                  </a:tcPr>
                </a:tc>
                <a:extLst>
                  <a:ext uri="{0D108BD9-81ED-4DB2-BD59-A6C34878D82A}">
                    <a16:rowId xmlns:a16="http://schemas.microsoft.com/office/drawing/2014/main" val="10003"/>
                  </a:ext>
                </a:extLst>
              </a:tr>
              <a:tr h="591340">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5:30-6:15pm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gridSpan="2">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Conflict Resolution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FF8F"/>
                    </a:solidFill>
                  </a:tcPr>
                </a:tc>
                <a:tc hMerge="1">
                  <a:txBody>
                    <a:bodyPr/>
                    <a:lstStyle/>
                    <a:p>
                      <a:pPr marL="0" lvl="0" indent="0" algn="ctr" rtl="0">
                        <a:spcBef>
                          <a:spcPts val="0"/>
                        </a:spcBef>
                        <a:spcAft>
                          <a:spcPts val="0"/>
                        </a:spcAft>
                        <a:buNone/>
                      </a:pPr>
                      <a:r>
                        <a:rPr lang="en" sz="1600">
                          <a:solidFill>
                            <a:schemeClr val="dk1"/>
                          </a:solidFill>
                          <a:latin typeface="Bellota Text"/>
                          <a:ea typeface="Bellota Text"/>
                          <a:cs typeface="Bellota Text"/>
                          <a:sym typeface="Bellota Text"/>
                        </a:rPr>
                        <a:t>Average</a:t>
                      </a:r>
                      <a:endParaRPr sz="160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Conflict Resolution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97FF97"/>
                    </a:solidFill>
                  </a:tcPr>
                </a:tc>
                <a:tc>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Physical Recreation</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lvl="0" indent="0" algn="ctr" rtl="0">
                        <a:spcBef>
                          <a:spcPts val="0"/>
                        </a:spcBef>
                        <a:spcAft>
                          <a:spcPts val="0"/>
                        </a:spcAft>
                        <a:buNone/>
                      </a:pPr>
                      <a:r>
                        <a:rPr lang="en-US" sz="1600" dirty="0">
                          <a:solidFill>
                            <a:schemeClr val="dk1"/>
                          </a:solidFill>
                          <a:latin typeface="Bellota Text"/>
                          <a:ea typeface="Bellota Text"/>
                          <a:cs typeface="Bellota Text"/>
                          <a:sym typeface="Bellota Text"/>
                        </a:rPr>
                        <a:t>Homework Help</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bg2">
                        <a:lumMod val="20000"/>
                        <a:lumOff val="80000"/>
                      </a:schemeClr>
                    </a:solidFill>
                  </a:tcPr>
                </a:tc>
                <a:extLst>
                  <a:ext uri="{0D108BD9-81ED-4DB2-BD59-A6C34878D82A}">
                    <a16:rowId xmlns:a16="http://schemas.microsoft.com/office/drawing/2014/main" val="10004"/>
                  </a:ext>
                </a:extLst>
              </a:tr>
              <a:tr h="507025">
                <a:tc>
                  <a:txBody>
                    <a:bodyPr/>
                    <a:lstStyle/>
                    <a:p>
                      <a:pPr marL="0" lvl="0" indent="0" algn="ctr" rtl="0">
                        <a:spcBef>
                          <a:spcPts val="0"/>
                        </a:spcBef>
                        <a:spcAft>
                          <a:spcPts val="0"/>
                        </a:spcAft>
                        <a:buNone/>
                      </a:pPr>
                      <a:r>
                        <a:rPr lang="en" sz="1800" b="1" dirty="0">
                          <a:solidFill>
                            <a:schemeClr val="lt1"/>
                          </a:solidFill>
                          <a:latin typeface="Lexend Deca"/>
                          <a:ea typeface="Lexend Deca"/>
                          <a:cs typeface="Lexend Deca"/>
                          <a:sym typeface="Lexend Deca"/>
                        </a:rPr>
                        <a:t>6:15-6:30pm</a:t>
                      </a:r>
                      <a:endParaRPr sz="1800" b="1" dirty="0">
                        <a:solidFill>
                          <a:schemeClr val="lt1"/>
                        </a:solidFill>
                        <a:latin typeface="Lexend Deca"/>
                        <a:ea typeface="Lexend Deca"/>
                        <a:cs typeface="Lexend Deca"/>
                        <a:sym typeface="Lexend Deca"/>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tc gridSpan="5">
                  <a:txBody>
                    <a:bodyPr/>
                    <a:lstStyle/>
                    <a:p>
                      <a:pPr marL="0" lvl="0" indent="0" algn="ctr" rtl="0">
                        <a:spcBef>
                          <a:spcPts val="0"/>
                        </a:spcBef>
                        <a:spcAft>
                          <a:spcPts val="0"/>
                        </a:spcAft>
                        <a:buNone/>
                      </a:pPr>
                      <a:r>
                        <a:rPr lang="en-US" sz="1600" dirty="0">
                          <a:solidFill>
                            <a:schemeClr val="dk1"/>
                          </a:solidFill>
                          <a:latin typeface="Bellota Text"/>
                          <a:ea typeface="Bellota Text"/>
                          <a:sym typeface="Bellota Text"/>
                        </a:rPr>
                        <a:t>Dismissal</a:t>
                      </a:r>
                      <a:endParaRPr sz="1600" dirty="0">
                        <a:solidFill>
                          <a:schemeClr val="dk1"/>
                        </a:solidFill>
                        <a:latin typeface="Bellota Text"/>
                        <a:ea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Italy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Italy</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r>
                        <a:rPr lang="en" sz="1600" dirty="0">
                          <a:solidFill>
                            <a:schemeClr val="dk1"/>
                          </a:solidFill>
                          <a:latin typeface="Bellota Text"/>
                          <a:ea typeface="Bellota Text"/>
                          <a:cs typeface="Bellota Text"/>
                          <a:sym typeface="Bellota Text"/>
                        </a:rPr>
                        <a:t>America</a:t>
                      </a: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hMerge="1">
                  <a:txBody>
                    <a:bodyPr/>
                    <a:lstStyle/>
                    <a:p>
                      <a:pPr marL="0" lvl="0" indent="0" algn="ctr" rtl="0">
                        <a:spcBef>
                          <a:spcPts val="0"/>
                        </a:spcBef>
                        <a:spcAft>
                          <a:spcPts val="0"/>
                        </a:spcAft>
                        <a:buNone/>
                      </a:pPr>
                      <a:endParaRPr sz="1600" dirty="0">
                        <a:solidFill>
                          <a:schemeClr val="dk1"/>
                        </a:solidFill>
                        <a:latin typeface="Bellota Text"/>
                        <a:ea typeface="Bellota Text"/>
                        <a:cs typeface="Bellota Text"/>
                        <a:sym typeface="Bellota Text"/>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6A0B9C83-BBF4-4122-BB6D-E9BF40A83D27}"/>
              </a:ext>
            </a:extLst>
          </p:cNvPr>
          <p:cNvSpPr/>
          <p:nvPr/>
        </p:nvSpPr>
        <p:spPr>
          <a:xfrm>
            <a:off x="8027458" y="1416629"/>
            <a:ext cx="914400" cy="475488"/>
          </a:xfrm>
          <a:prstGeom prst="rect">
            <a:avLst/>
          </a:prstGeom>
          <a:solidFill>
            <a:srgbClr val="97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latin typeface="Lexend Deca" panose="020B0604020202020204" charset="0"/>
              </a:rPr>
              <a:t>- 8</a:t>
            </a:r>
            <a:r>
              <a:rPr lang="en-US" sz="1800" b="1" baseline="30000" dirty="0">
                <a:solidFill>
                  <a:schemeClr val="tx1"/>
                </a:solidFill>
                <a:latin typeface="Lexend Deca" panose="020B0604020202020204" charset="0"/>
              </a:rPr>
              <a:t>th</a:t>
            </a:r>
            <a:r>
              <a:rPr lang="en-US" b="1" dirty="0"/>
              <a:t> </a:t>
            </a:r>
          </a:p>
        </p:txBody>
      </p:sp>
    </p:spTree>
    <p:extLst>
      <p:ext uri="{BB962C8B-B14F-4D97-AF65-F5344CB8AC3E}">
        <p14:creationId xmlns:p14="http://schemas.microsoft.com/office/powerpoint/2010/main" val="1023564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72"/>
          <p:cNvSpPr txBox="1">
            <a:spLocks noGrp="1"/>
          </p:cNvSpPr>
          <p:nvPr>
            <p:ph type="title"/>
          </p:nvPr>
        </p:nvSpPr>
        <p:spPr>
          <a:xfrm>
            <a:off x="-88051" y="-148111"/>
            <a:ext cx="9358827" cy="364262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7400" dirty="0"/>
              <a:t>Upcoming Funding Opportunities</a:t>
            </a:r>
            <a:endParaRPr sz="7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9"/>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US" dirty="0"/>
              <a:t>Upcoming </a:t>
            </a:r>
            <a:r>
              <a:rPr lang="en-US" dirty="0">
                <a:solidFill>
                  <a:schemeClr val="accent1"/>
                </a:solidFill>
              </a:rPr>
              <a:t>NOFOs</a:t>
            </a:r>
            <a:endParaRPr dirty="0">
              <a:solidFill>
                <a:schemeClr val="accent1"/>
              </a:solidFill>
            </a:endParaRPr>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479" name="Google Shape;479;p49"/>
          <p:cNvSpPr txBox="1">
            <a:spLocks noGrp="1"/>
          </p:cNvSpPr>
          <p:nvPr>
            <p:ph type="subTitle" idx="1"/>
          </p:nvPr>
        </p:nvSpPr>
        <p:spPr>
          <a:xfrm>
            <a:off x="2359349"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RPSA-YD</a:t>
            </a:r>
            <a:endParaRPr dirty="0"/>
          </a:p>
        </p:txBody>
      </p:sp>
      <p:sp>
        <p:nvSpPr>
          <p:cNvPr id="480" name="Google Shape;480;p49"/>
          <p:cNvSpPr txBox="1">
            <a:spLocks noGrp="1"/>
          </p:cNvSpPr>
          <p:nvPr>
            <p:ph type="subTitle" idx="2"/>
          </p:nvPr>
        </p:nvSpPr>
        <p:spPr>
          <a:xfrm>
            <a:off x="2359302" y="2276850"/>
            <a:ext cx="2195100" cy="51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hlinkClick r:id="rId3"/>
              </a:rPr>
              <a:t>NOFO out now</a:t>
            </a:r>
            <a:r>
              <a:rPr lang="en" dirty="0"/>
              <a:t>!</a:t>
            </a:r>
          </a:p>
          <a:p>
            <a:pPr marL="0" lvl="0" indent="0" algn="l" rtl="0">
              <a:spcBef>
                <a:spcPts val="0"/>
              </a:spcBef>
              <a:spcAft>
                <a:spcPts val="0"/>
              </a:spcAft>
              <a:buNone/>
            </a:pPr>
            <a:r>
              <a:rPr lang="en" dirty="0">
                <a:hlinkClick r:id="rId4"/>
              </a:rPr>
              <a:t>ACT Now One-Pager</a:t>
            </a:r>
            <a:endParaRPr dirty="0"/>
          </a:p>
        </p:txBody>
      </p:sp>
      <p:sp>
        <p:nvSpPr>
          <p:cNvPr id="481" name="Google Shape;481;p49"/>
          <p:cNvSpPr txBox="1">
            <a:spLocks noGrp="1"/>
          </p:cNvSpPr>
          <p:nvPr>
            <p:ph type="subTitle" idx="3"/>
          </p:nvPr>
        </p:nvSpPr>
        <p:spPr>
          <a:xfrm>
            <a:off x="2359349" y="33490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Afterschool Programs</a:t>
            </a:r>
            <a:endParaRPr dirty="0"/>
          </a:p>
        </p:txBody>
      </p:sp>
      <p:sp>
        <p:nvSpPr>
          <p:cNvPr id="482" name="Google Shape;482;p49"/>
          <p:cNvSpPr txBox="1">
            <a:spLocks noGrp="1"/>
          </p:cNvSpPr>
          <p:nvPr>
            <p:ph type="subTitle" idx="4"/>
          </p:nvPr>
        </p:nvSpPr>
        <p:spPr>
          <a:xfrm>
            <a:off x="2376900" y="4054374"/>
            <a:ext cx="2195100" cy="10891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hlinkClick r:id="rId5"/>
              </a:rPr>
              <a:t>NOFO out now!</a:t>
            </a:r>
            <a:endParaRPr lang="en" dirty="0"/>
          </a:p>
          <a:p>
            <a:pPr marL="0" lvl="0" indent="0" algn="l" rtl="0">
              <a:spcBef>
                <a:spcPts val="0"/>
              </a:spcBef>
              <a:spcAft>
                <a:spcPts val="0"/>
              </a:spcAft>
              <a:buNone/>
            </a:pPr>
            <a:r>
              <a:rPr lang="en" dirty="0"/>
              <a:t>Annual application process.</a:t>
            </a:r>
            <a:endParaRPr dirty="0"/>
          </a:p>
        </p:txBody>
      </p:sp>
      <p:sp>
        <p:nvSpPr>
          <p:cNvPr id="483" name="Google Shape;483;p49"/>
          <p:cNvSpPr txBox="1">
            <a:spLocks noGrp="1"/>
          </p:cNvSpPr>
          <p:nvPr>
            <p:ph type="subTitle" idx="5"/>
          </p:nvPr>
        </p:nvSpPr>
        <p:spPr>
          <a:xfrm>
            <a:off x="6133173" y="190365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21</a:t>
            </a:r>
            <a:r>
              <a:rPr lang="en" baseline="30000" dirty="0"/>
              <a:t>st</a:t>
            </a:r>
            <a:r>
              <a:rPr lang="en" dirty="0"/>
              <a:t> CCLC</a:t>
            </a:r>
            <a:endParaRPr dirty="0"/>
          </a:p>
        </p:txBody>
      </p:sp>
      <p:sp>
        <p:nvSpPr>
          <p:cNvPr id="484" name="Google Shape;484;p49"/>
          <p:cNvSpPr txBox="1">
            <a:spLocks noGrp="1"/>
          </p:cNvSpPr>
          <p:nvPr>
            <p:ph type="subTitle" idx="6"/>
          </p:nvPr>
        </p:nvSpPr>
        <p:spPr>
          <a:xfrm>
            <a:off x="6133126" y="2276849"/>
            <a:ext cx="2195100" cy="77985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Possible competition in March.</a:t>
            </a:r>
          </a:p>
          <a:p>
            <a:pPr marL="0" lvl="0" indent="0" algn="l" rtl="0">
              <a:spcBef>
                <a:spcPts val="0"/>
              </a:spcBef>
              <a:spcAft>
                <a:spcPts val="0"/>
              </a:spcAft>
              <a:buNone/>
            </a:pPr>
            <a:r>
              <a:rPr lang="en" dirty="0"/>
              <a:t>FY13 Cohort reapply</a:t>
            </a:r>
            <a:endParaRPr dirty="0"/>
          </a:p>
        </p:txBody>
      </p:sp>
      <p:sp>
        <p:nvSpPr>
          <p:cNvPr id="485" name="Google Shape;485;p49"/>
          <p:cNvSpPr txBox="1">
            <a:spLocks noGrp="1"/>
          </p:cNvSpPr>
          <p:nvPr>
            <p:ph type="subTitle" idx="7"/>
          </p:nvPr>
        </p:nvSpPr>
        <p:spPr>
          <a:xfrm>
            <a:off x="6133173" y="3349000"/>
            <a:ext cx="2195100" cy="3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Full Service CS</a:t>
            </a:r>
            <a:endParaRPr dirty="0"/>
          </a:p>
        </p:txBody>
      </p:sp>
      <p:sp>
        <p:nvSpPr>
          <p:cNvPr id="486" name="Google Shape;486;p49"/>
          <p:cNvSpPr txBox="1">
            <a:spLocks noGrp="1"/>
          </p:cNvSpPr>
          <p:nvPr>
            <p:ph type="subTitle" idx="8"/>
          </p:nvPr>
        </p:nvSpPr>
        <p:spPr>
          <a:xfrm>
            <a:off x="6133126" y="3722199"/>
            <a:ext cx="2195100" cy="9762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Fingers-crossed for a competition next school year!</a:t>
            </a:r>
            <a:endParaRPr dirty="0"/>
          </a:p>
        </p:txBody>
      </p:sp>
      <p:sp>
        <p:nvSpPr>
          <p:cNvPr id="487" name="Google Shape;487;p49"/>
          <p:cNvSpPr/>
          <p:nvPr/>
        </p:nvSpPr>
        <p:spPr>
          <a:xfrm>
            <a:off x="948588"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9"/>
          <p:cNvSpPr/>
          <p:nvPr/>
        </p:nvSpPr>
        <p:spPr>
          <a:xfrm>
            <a:off x="4720388" y="17388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9"/>
          <p:cNvSpPr/>
          <p:nvPr/>
        </p:nvSpPr>
        <p:spPr>
          <a:xfrm>
            <a:off x="948588" y="32122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9"/>
          <p:cNvSpPr/>
          <p:nvPr/>
        </p:nvSpPr>
        <p:spPr>
          <a:xfrm>
            <a:off x="4720388" y="32122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9"/>
          <p:cNvSpPr/>
          <p:nvPr/>
        </p:nvSpPr>
        <p:spPr>
          <a:xfrm>
            <a:off x="1310888" y="2115629"/>
            <a:ext cx="444910" cy="445418"/>
          </a:xfrm>
          <a:custGeom>
            <a:avLst/>
            <a:gdLst/>
            <a:ahLst/>
            <a:cxnLst/>
            <a:rect l="l" t="t" r="r" b="b"/>
            <a:pathLst>
              <a:path w="13130" h="13145" extrusionOk="0">
                <a:moveTo>
                  <a:pt x="3481" y="3851"/>
                </a:moveTo>
                <a:cubicBezTo>
                  <a:pt x="3695" y="3851"/>
                  <a:pt x="3865" y="4022"/>
                  <a:pt x="3865" y="4234"/>
                </a:cubicBezTo>
                <a:cubicBezTo>
                  <a:pt x="3865" y="4448"/>
                  <a:pt x="3695" y="4619"/>
                  <a:pt x="3481" y="4619"/>
                </a:cubicBezTo>
                <a:cubicBezTo>
                  <a:pt x="3268" y="4619"/>
                  <a:pt x="3098" y="4448"/>
                  <a:pt x="3098" y="4234"/>
                </a:cubicBezTo>
                <a:cubicBezTo>
                  <a:pt x="3098" y="4022"/>
                  <a:pt x="3268" y="3851"/>
                  <a:pt x="3481" y="3851"/>
                </a:cubicBezTo>
                <a:close/>
                <a:moveTo>
                  <a:pt x="9648" y="4619"/>
                </a:moveTo>
                <a:cubicBezTo>
                  <a:pt x="9861" y="4619"/>
                  <a:pt x="10032" y="4803"/>
                  <a:pt x="10032" y="5016"/>
                </a:cubicBezTo>
                <a:cubicBezTo>
                  <a:pt x="10032" y="5215"/>
                  <a:pt x="9861" y="5399"/>
                  <a:pt x="9648" y="5399"/>
                </a:cubicBezTo>
                <a:cubicBezTo>
                  <a:pt x="9435" y="5399"/>
                  <a:pt x="9264" y="5215"/>
                  <a:pt x="9264" y="5016"/>
                </a:cubicBezTo>
                <a:cubicBezTo>
                  <a:pt x="9264" y="4803"/>
                  <a:pt x="9435" y="4619"/>
                  <a:pt x="9648" y="4619"/>
                </a:cubicBezTo>
                <a:close/>
                <a:moveTo>
                  <a:pt x="6565" y="6934"/>
                </a:moveTo>
                <a:cubicBezTo>
                  <a:pt x="6777" y="6934"/>
                  <a:pt x="6948" y="7105"/>
                  <a:pt x="6948" y="7318"/>
                </a:cubicBezTo>
                <a:cubicBezTo>
                  <a:pt x="6948" y="7531"/>
                  <a:pt x="6777" y="7701"/>
                  <a:pt x="6565" y="7701"/>
                </a:cubicBezTo>
                <a:cubicBezTo>
                  <a:pt x="6351" y="7701"/>
                  <a:pt x="6181" y="7531"/>
                  <a:pt x="6181" y="7318"/>
                </a:cubicBezTo>
                <a:cubicBezTo>
                  <a:pt x="6181" y="7105"/>
                  <a:pt x="6351" y="6934"/>
                  <a:pt x="6565" y="6934"/>
                </a:cubicBezTo>
                <a:close/>
                <a:moveTo>
                  <a:pt x="2401" y="4619"/>
                </a:moveTo>
                <a:cubicBezTo>
                  <a:pt x="2515" y="4960"/>
                  <a:pt x="2770" y="5215"/>
                  <a:pt x="3098" y="5329"/>
                </a:cubicBezTo>
                <a:lnTo>
                  <a:pt x="3098" y="11609"/>
                </a:lnTo>
                <a:lnTo>
                  <a:pt x="767" y="11609"/>
                </a:lnTo>
                <a:lnTo>
                  <a:pt x="767" y="4619"/>
                </a:lnTo>
                <a:close/>
                <a:moveTo>
                  <a:pt x="3979" y="5286"/>
                </a:moveTo>
                <a:lnTo>
                  <a:pt x="5527" y="6820"/>
                </a:lnTo>
                <a:cubicBezTo>
                  <a:pt x="5456" y="6977"/>
                  <a:pt x="5413" y="7148"/>
                  <a:pt x="5413" y="7318"/>
                </a:cubicBezTo>
                <a:cubicBezTo>
                  <a:pt x="5413" y="7815"/>
                  <a:pt x="5741" y="8256"/>
                  <a:pt x="6181" y="8412"/>
                </a:cubicBezTo>
                <a:lnTo>
                  <a:pt x="6181" y="11609"/>
                </a:lnTo>
                <a:lnTo>
                  <a:pt x="3865" y="11609"/>
                </a:lnTo>
                <a:lnTo>
                  <a:pt x="3865" y="5329"/>
                </a:lnTo>
                <a:cubicBezTo>
                  <a:pt x="3907" y="5314"/>
                  <a:pt x="3950" y="5301"/>
                  <a:pt x="3979" y="5286"/>
                </a:cubicBezTo>
                <a:close/>
                <a:moveTo>
                  <a:pt x="9009" y="5968"/>
                </a:moveTo>
                <a:cubicBezTo>
                  <a:pt x="9079" y="6025"/>
                  <a:pt x="9164" y="6068"/>
                  <a:pt x="9264" y="6096"/>
                </a:cubicBezTo>
                <a:lnTo>
                  <a:pt x="9264" y="11609"/>
                </a:lnTo>
                <a:lnTo>
                  <a:pt x="6948" y="11609"/>
                </a:lnTo>
                <a:lnTo>
                  <a:pt x="6948" y="8412"/>
                </a:lnTo>
                <a:cubicBezTo>
                  <a:pt x="7403" y="8256"/>
                  <a:pt x="7715" y="7815"/>
                  <a:pt x="7715" y="7318"/>
                </a:cubicBezTo>
                <a:cubicBezTo>
                  <a:pt x="7715" y="7205"/>
                  <a:pt x="7701" y="7076"/>
                  <a:pt x="7673" y="6977"/>
                </a:cubicBezTo>
                <a:lnTo>
                  <a:pt x="9009" y="5968"/>
                </a:lnTo>
                <a:close/>
                <a:moveTo>
                  <a:pt x="0" y="0"/>
                </a:moveTo>
                <a:lnTo>
                  <a:pt x="0" y="13144"/>
                </a:lnTo>
                <a:lnTo>
                  <a:pt x="767" y="13144"/>
                </a:lnTo>
                <a:lnTo>
                  <a:pt x="767" y="12377"/>
                </a:lnTo>
                <a:lnTo>
                  <a:pt x="1563" y="12377"/>
                </a:lnTo>
                <a:lnTo>
                  <a:pt x="1563" y="13144"/>
                </a:lnTo>
                <a:lnTo>
                  <a:pt x="2330" y="13144"/>
                </a:lnTo>
                <a:lnTo>
                  <a:pt x="2330" y="12377"/>
                </a:lnTo>
                <a:lnTo>
                  <a:pt x="3098" y="12377"/>
                </a:lnTo>
                <a:lnTo>
                  <a:pt x="3098" y="13144"/>
                </a:lnTo>
                <a:lnTo>
                  <a:pt x="3865" y="13144"/>
                </a:lnTo>
                <a:lnTo>
                  <a:pt x="3865" y="12377"/>
                </a:lnTo>
                <a:lnTo>
                  <a:pt x="4646" y="12377"/>
                </a:lnTo>
                <a:lnTo>
                  <a:pt x="4646" y="13144"/>
                </a:lnTo>
                <a:lnTo>
                  <a:pt x="5413" y="13144"/>
                </a:lnTo>
                <a:lnTo>
                  <a:pt x="5413" y="12377"/>
                </a:lnTo>
                <a:lnTo>
                  <a:pt x="6181" y="12377"/>
                </a:lnTo>
                <a:lnTo>
                  <a:pt x="6181" y="13144"/>
                </a:lnTo>
                <a:lnTo>
                  <a:pt x="6948" y="13144"/>
                </a:lnTo>
                <a:lnTo>
                  <a:pt x="6948" y="12377"/>
                </a:lnTo>
                <a:lnTo>
                  <a:pt x="7715" y="12377"/>
                </a:lnTo>
                <a:lnTo>
                  <a:pt x="7715" y="13144"/>
                </a:lnTo>
                <a:lnTo>
                  <a:pt x="8497" y="13144"/>
                </a:lnTo>
                <a:lnTo>
                  <a:pt x="8497" y="12377"/>
                </a:lnTo>
                <a:lnTo>
                  <a:pt x="9264" y="12377"/>
                </a:lnTo>
                <a:lnTo>
                  <a:pt x="9264" y="13144"/>
                </a:lnTo>
                <a:lnTo>
                  <a:pt x="10032" y="13144"/>
                </a:lnTo>
                <a:lnTo>
                  <a:pt x="10032" y="12377"/>
                </a:lnTo>
                <a:lnTo>
                  <a:pt x="10799" y="12377"/>
                </a:lnTo>
                <a:lnTo>
                  <a:pt x="10799" y="13144"/>
                </a:lnTo>
                <a:lnTo>
                  <a:pt x="11566" y="13144"/>
                </a:lnTo>
                <a:lnTo>
                  <a:pt x="11566" y="12377"/>
                </a:lnTo>
                <a:lnTo>
                  <a:pt x="12362" y="12377"/>
                </a:lnTo>
                <a:lnTo>
                  <a:pt x="12362" y="13144"/>
                </a:lnTo>
                <a:lnTo>
                  <a:pt x="13129" y="13144"/>
                </a:lnTo>
                <a:lnTo>
                  <a:pt x="13129" y="11609"/>
                </a:lnTo>
                <a:lnTo>
                  <a:pt x="10032" y="11609"/>
                </a:lnTo>
                <a:lnTo>
                  <a:pt x="10032" y="6096"/>
                </a:lnTo>
                <a:cubicBezTo>
                  <a:pt x="10045" y="6096"/>
                  <a:pt x="10060" y="6096"/>
                  <a:pt x="10074" y="6082"/>
                </a:cubicBezTo>
                <a:lnTo>
                  <a:pt x="11779" y="7701"/>
                </a:lnTo>
                <a:lnTo>
                  <a:pt x="10799" y="7701"/>
                </a:lnTo>
                <a:lnTo>
                  <a:pt x="10799" y="8469"/>
                </a:lnTo>
                <a:lnTo>
                  <a:pt x="13129" y="8469"/>
                </a:lnTo>
                <a:lnTo>
                  <a:pt x="13129" y="6167"/>
                </a:lnTo>
                <a:lnTo>
                  <a:pt x="12362" y="6167"/>
                </a:lnTo>
                <a:lnTo>
                  <a:pt x="12362" y="7190"/>
                </a:lnTo>
                <a:lnTo>
                  <a:pt x="10657" y="5570"/>
                </a:lnTo>
                <a:cubicBezTo>
                  <a:pt x="10742" y="5414"/>
                  <a:pt x="10799" y="5215"/>
                  <a:pt x="10799" y="5016"/>
                </a:cubicBezTo>
                <a:cubicBezTo>
                  <a:pt x="10799" y="4376"/>
                  <a:pt x="10288" y="3851"/>
                  <a:pt x="9648" y="3851"/>
                </a:cubicBezTo>
                <a:cubicBezTo>
                  <a:pt x="9009" y="3851"/>
                  <a:pt x="8497" y="4376"/>
                  <a:pt x="8497" y="5016"/>
                </a:cubicBezTo>
                <a:cubicBezTo>
                  <a:pt x="8497" y="5130"/>
                  <a:pt x="8511" y="5244"/>
                  <a:pt x="8539" y="5357"/>
                </a:cubicBezTo>
                <a:lnTo>
                  <a:pt x="7204" y="6352"/>
                </a:lnTo>
                <a:cubicBezTo>
                  <a:pt x="7019" y="6238"/>
                  <a:pt x="6806" y="6167"/>
                  <a:pt x="6565" y="6167"/>
                </a:cubicBezTo>
                <a:cubicBezTo>
                  <a:pt x="6394" y="6167"/>
                  <a:pt x="6224" y="6210"/>
                  <a:pt x="6067" y="6280"/>
                </a:cubicBezTo>
                <a:lnTo>
                  <a:pt x="4532" y="4732"/>
                </a:lnTo>
                <a:cubicBezTo>
                  <a:pt x="4604" y="4590"/>
                  <a:pt x="4646" y="4420"/>
                  <a:pt x="4646" y="4234"/>
                </a:cubicBezTo>
                <a:cubicBezTo>
                  <a:pt x="4646" y="3609"/>
                  <a:pt x="4121" y="3084"/>
                  <a:pt x="3481" y="3084"/>
                </a:cubicBezTo>
                <a:cubicBezTo>
                  <a:pt x="2984" y="3084"/>
                  <a:pt x="2558" y="3410"/>
                  <a:pt x="2401" y="3851"/>
                </a:cubicBezTo>
                <a:lnTo>
                  <a:pt x="767" y="3851"/>
                </a:lnTo>
                <a:lnTo>
                  <a:pt x="7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49"/>
          <p:cNvGrpSpPr/>
          <p:nvPr/>
        </p:nvGrpSpPr>
        <p:grpSpPr>
          <a:xfrm>
            <a:off x="5084594" y="2115631"/>
            <a:ext cx="441081" cy="445418"/>
            <a:chOff x="3069000" y="1416100"/>
            <a:chExt cx="325425" cy="328625"/>
          </a:xfrm>
        </p:grpSpPr>
        <p:sp>
          <p:nvSpPr>
            <p:cNvPr id="493" name="Google Shape;493;p49"/>
            <p:cNvSpPr/>
            <p:nvPr/>
          </p:nvSpPr>
          <p:spPr>
            <a:xfrm>
              <a:off x="3069000" y="1419650"/>
              <a:ext cx="325425" cy="325075"/>
            </a:xfrm>
            <a:custGeom>
              <a:avLst/>
              <a:gdLst/>
              <a:ahLst/>
              <a:cxnLst/>
              <a:rect l="l" t="t" r="r" b="b"/>
              <a:pathLst>
                <a:path w="13017" h="13003" extrusionOk="0">
                  <a:moveTo>
                    <a:pt x="2630" y="1080"/>
                  </a:moveTo>
                  <a:lnTo>
                    <a:pt x="4818" y="3268"/>
                  </a:lnTo>
                  <a:lnTo>
                    <a:pt x="4264" y="3808"/>
                  </a:lnTo>
                  <a:lnTo>
                    <a:pt x="2090" y="1635"/>
                  </a:lnTo>
                  <a:lnTo>
                    <a:pt x="2630" y="1080"/>
                  </a:lnTo>
                  <a:close/>
                  <a:moveTo>
                    <a:pt x="9748" y="8199"/>
                  </a:moveTo>
                  <a:lnTo>
                    <a:pt x="11937" y="10373"/>
                  </a:lnTo>
                  <a:lnTo>
                    <a:pt x="11383" y="10913"/>
                  </a:lnTo>
                  <a:lnTo>
                    <a:pt x="9209" y="8739"/>
                  </a:lnTo>
                  <a:lnTo>
                    <a:pt x="9748" y="8199"/>
                  </a:lnTo>
                  <a:close/>
                  <a:moveTo>
                    <a:pt x="1550" y="2188"/>
                  </a:moveTo>
                  <a:lnTo>
                    <a:pt x="3724" y="4348"/>
                  </a:lnTo>
                  <a:lnTo>
                    <a:pt x="3454" y="4619"/>
                  </a:lnTo>
                  <a:cubicBezTo>
                    <a:pt x="3000" y="5073"/>
                    <a:pt x="3000" y="5812"/>
                    <a:pt x="3454" y="6252"/>
                  </a:cubicBezTo>
                  <a:lnTo>
                    <a:pt x="6765" y="9563"/>
                  </a:lnTo>
                  <a:cubicBezTo>
                    <a:pt x="6985" y="9783"/>
                    <a:pt x="7280" y="9893"/>
                    <a:pt x="7577" y="9893"/>
                  </a:cubicBezTo>
                  <a:cubicBezTo>
                    <a:pt x="7873" y="9893"/>
                    <a:pt x="8172" y="9783"/>
                    <a:pt x="8399" y="9563"/>
                  </a:cubicBezTo>
                  <a:lnTo>
                    <a:pt x="8669" y="9279"/>
                  </a:lnTo>
                  <a:lnTo>
                    <a:pt x="10828" y="11453"/>
                  </a:lnTo>
                  <a:cubicBezTo>
                    <a:pt x="10218" y="11964"/>
                    <a:pt x="9464" y="12235"/>
                    <a:pt x="8669" y="12235"/>
                  </a:cubicBezTo>
                  <a:cubicBezTo>
                    <a:pt x="7759" y="12235"/>
                    <a:pt x="6907" y="11879"/>
                    <a:pt x="6268" y="11240"/>
                  </a:cubicBezTo>
                  <a:lnTo>
                    <a:pt x="1763" y="6750"/>
                  </a:lnTo>
                  <a:cubicBezTo>
                    <a:pt x="1124" y="6110"/>
                    <a:pt x="768" y="5257"/>
                    <a:pt x="768" y="4348"/>
                  </a:cubicBezTo>
                  <a:cubicBezTo>
                    <a:pt x="768" y="3552"/>
                    <a:pt x="1052" y="2800"/>
                    <a:pt x="1550" y="2188"/>
                  </a:cubicBezTo>
                  <a:close/>
                  <a:moveTo>
                    <a:pt x="2630" y="0"/>
                  </a:moveTo>
                  <a:lnTo>
                    <a:pt x="1223" y="1407"/>
                  </a:lnTo>
                  <a:cubicBezTo>
                    <a:pt x="442" y="2188"/>
                    <a:pt x="1" y="3240"/>
                    <a:pt x="1" y="4348"/>
                  </a:cubicBezTo>
                  <a:cubicBezTo>
                    <a:pt x="1" y="5471"/>
                    <a:pt x="442" y="6508"/>
                    <a:pt x="1223" y="7304"/>
                  </a:cubicBezTo>
                  <a:lnTo>
                    <a:pt x="5713" y="11780"/>
                  </a:lnTo>
                  <a:cubicBezTo>
                    <a:pt x="6509" y="12576"/>
                    <a:pt x="7547" y="13002"/>
                    <a:pt x="8669" y="13002"/>
                  </a:cubicBezTo>
                  <a:cubicBezTo>
                    <a:pt x="9777" y="13002"/>
                    <a:pt x="10828" y="12576"/>
                    <a:pt x="11610" y="11780"/>
                  </a:cubicBezTo>
                  <a:lnTo>
                    <a:pt x="13017" y="10373"/>
                  </a:lnTo>
                  <a:lnTo>
                    <a:pt x="9748" y="7105"/>
                  </a:lnTo>
                  <a:lnTo>
                    <a:pt x="7844" y="9009"/>
                  </a:lnTo>
                  <a:cubicBezTo>
                    <a:pt x="7773" y="9087"/>
                    <a:pt x="7674" y="9126"/>
                    <a:pt x="7574" y="9126"/>
                  </a:cubicBezTo>
                  <a:cubicBezTo>
                    <a:pt x="7475" y="9126"/>
                    <a:pt x="7376" y="9087"/>
                    <a:pt x="7304" y="9009"/>
                  </a:cubicBezTo>
                  <a:lnTo>
                    <a:pt x="3994" y="5712"/>
                  </a:lnTo>
                  <a:cubicBezTo>
                    <a:pt x="3852" y="5556"/>
                    <a:pt x="3852" y="5314"/>
                    <a:pt x="3994" y="5172"/>
                  </a:cubicBezTo>
                  <a:lnTo>
                    <a:pt x="5898" y="3268"/>
                  </a:lnTo>
                  <a:lnTo>
                    <a:pt x="26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9"/>
            <p:cNvSpPr/>
            <p:nvPr/>
          </p:nvSpPr>
          <p:spPr>
            <a:xfrm>
              <a:off x="3229225" y="1416100"/>
              <a:ext cx="162350" cy="154900"/>
            </a:xfrm>
            <a:custGeom>
              <a:avLst/>
              <a:gdLst/>
              <a:ahLst/>
              <a:cxnLst/>
              <a:rect l="l" t="t" r="r" b="b"/>
              <a:pathLst>
                <a:path w="6494" h="6196" extrusionOk="0">
                  <a:moveTo>
                    <a:pt x="3624" y="782"/>
                  </a:moveTo>
                  <a:lnTo>
                    <a:pt x="3624" y="1208"/>
                  </a:lnTo>
                  <a:cubicBezTo>
                    <a:pt x="4220" y="1421"/>
                    <a:pt x="4249" y="1449"/>
                    <a:pt x="4690" y="1834"/>
                  </a:cubicBezTo>
                  <a:lnTo>
                    <a:pt x="5059" y="1620"/>
                  </a:lnTo>
                  <a:lnTo>
                    <a:pt x="5442" y="2288"/>
                  </a:lnTo>
                  <a:lnTo>
                    <a:pt x="5088" y="2487"/>
                  </a:lnTo>
                  <a:cubicBezTo>
                    <a:pt x="5201" y="3112"/>
                    <a:pt x="5201" y="3112"/>
                    <a:pt x="5088" y="3723"/>
                  </a:cubicBezTo>
                  <a:lnTo>
                    <a:pt x="5442" y="3937"/>
                  </a:lnTo>
                  <a:lnTo>
                    <a:pt x="5059" y="4604"/>
                  </a:lnTo>
                  <a:lnTo>
                    <a:pt x="4690" y="4391"/>
                  </a:lnTo>
                  <a:cubicBezTo>
                    <a:pt x="4207" y="4817"/>
                    <a:pt x="4164" y="4817"/>
                    <a:pt x="3624" y="5002"/>
                  </a:cubicBezTo>
                  <a:lnTo>
                    <a:pt x="3624" y="5414"/>
                  </a:lnTo>
                  <a:lnTo>
                    <a:pt x="2856" y="5414"/>
                  </a:lnTo>
                  <a:lnTo>
                    <a:pt x="2856" y="5002"/>
                  </a:lnTo>
                  <a:cubicBezTo>
                    <a:pt x="2260" y="4789"/>
                    <a:pt x="2231" y="4761"/>
                    <a:pt x="1791" y="4391"/>
                  </a:cubicBezTo>
                  <a:lnTo>
                    <a:pt x="1435" y="4604"/>
                  </a:lnTo>
                  <a:lnTo>
                    <a:pt x="1052" y="3937"/>
                  </a:lnTo>
                  <a:lnTo>
                    <a:pt x="1407" y="3723"/>
                  </a:lnTo>
                  <a:cubicBezTo>
                    <a:pt x="1293" y="3098"/>
                    <a:pt x="1293" y="3112"/>
                    <a:pt x="1407" y="2487"/>
                  </a:cubicBezTo>
                  <a:lnTo>
                    <a:pt x="1052" y="2288"/>
                  </a:lnTo>
                  <a:lnTo>
                    <a:pt x="1435" y="1620"/>
                  </a:lnTo>
                  <a:lnTo>
                    <a:pt x="1791" y="1834"/>
                  </a:lnTo>
                  <a:cubicBezTo>
                    <a:pt x="2288" y="1407"/>
                    <a:pt x="2331" y="1407"/>
                    <a:pt x="2856" y="1208"/>
                  </a:cubicBezTo>
                  <a:lnTo>
                    <a:pt x="2856" y="782"/>
                  </a:lnTo>
                  <a:close/>
                  <a:moveTo>
                    <a:pt x="2089" y="0"/>
                  </a:moveTo>
                  <a:lnTo>
                    <a:pt x="2089" y="682"/>
                  </a:lnTo>
                  <a:cubicBezTo>
                    <a:pt x="1962" y="754"/>
                    <a:pt x="1848" y="824"/>
                    <a:pt x="1720" y="896"/>
                  </a:cubicBezTo>
                  <a:lnTo>
                    <a:pt x="1151" y="568"/>
                  </a:lnTo>
                  <a:lnTo>
                    <a:pt x="1" y="2572"/>
                  </a:lnTo>
                  <a:lnTo>
                    <a:pt x="554" y="2899"/>
                  </a:lnTo>
                  <a:cubicBezTo>
                    <a:pt x="554" y="3041"/>
                    <a:pt x="541" y="3183"/>
                    <a:pt x="554" y="3325"/>
                  </a:cubicBezTo>
                  <a:lnTo>
                    <a:pt x="1" y="3652"/>
                  </a:lnTo>
                  <a:lnTo>
                    <a:pt x="1151" y="5655"/>
                  </a:lnTo>
                  <a:lnTo>
                    <a:pt x="1720" y="5329"/>
                  </a:lnTo>
                  <a:cubicBezTo>
                    <a:pt x="1848" y="5399"/>
                    <a:pt x="1962" y="5471"/>
                    <a:pt x="2089" y="5542"/>
                  </a:cubicBezTo>
                  <a:lnTo>
                    <a:pt x="2089" y="6195"/>
                  </a:lnTo>
                  <a:lnTo>
                    <a:pt x="4406" y="6195"/>
                  </a:lnTo>
                  <a:lnTo>
                    <a:pt x="4406" y="5542"/>
                  </a:lnTo>
                  <a:cubicBezTo>
                    <a:pt x="4533" y="5471"/>
                    <a:pt x="4647" y="5399"/>
                    <a:pt x="4760" y="5329"/>
                  </a:cubicBezTo>
                  <a:lnTo>
                    <a:pt x="5329" y="5655"/>
                  </a:lnTo>
                  <a:lnTo>
                    <a:pt x="6494" y="3652"/>
                  </a:lnTo>
                  <a:lnTo>
                    <a:pt x="5926" y="3325"/>
                  </a:lnTo>
                  <a:cubicBezTo>
                    <a:pt x="5940" y="3183"/>
                    <a:pt x="5940" y="3041"/>
                    <a:pt x="5926" y="2899"/>
                  </a:cubicBezTo>
                  <a:lnTo>
                    <a:pt x="6494" y="2572"/>
                  </a:lnTo>
                  <a:lnTo>
                    <a:pt x="5329" y="568"/>
                  </a:lnTo>
                  <a:lnTo>
                    <a:pt x="4760" y="896"/>
                  </a:lnTo>
                  <a:cubicBezTo>
                    <a:pt x="4647" y="824"/>
                    <a:pt x="4533" y="754"/>
                    <a:pt x="4406" y="682"/>
                  </a:cubicBezTo>
                  <a:lnTo>
                    <a:pt x="4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9"/>
            <p:cNvSpPr/>
            <p:nvPr/>
          </p:nvSpPr>
          <p:spPr>
            <a:xfrm>
              <a:off x="3281450" y="1465100"/>
              <a:ext cx="57925" cy="57575"/>
            </a:xfrm>
            <a:custGeom>
              <a:avLst/>
              <a:gdLst/>
              <a:ahLst/>
              <a:cxnLst/>
              <a:rect l="l" t="t" r="r" b="b"/>
              <a:pathLst>
                <a:path w="2317" h="2303" extrusionOk="0">
                  <a:moveTo>
                    <a:pt x="1152" y="768"/>
                  </a:moveTo>
                  <a:cubicBezTo>
                    <a:pt x="1364" y="768"/>
                    <a:pt x="1535" y="939"/>
                    <a:pt x="1535" y="1152"/>
                  </a:cubicBezTo>
                  <a:cubicBezTo>
                    <a:pt x="1535" y="1365"/>
                    <a:pt x="1364" y="1535"/>
                    <a:pt x="1152" y="1535"/>
                  </a:cubicBezTo>
                  <a:cubicBezTo>
                    <a:pt x="938" y="1535"/>
                    <a:pt x="767" y="1365"/>
                    <a:pt x="767" y="1152"/>
                  </a:cubicBezTo>
                  <a:cubicBezTo>
                    <a:pt x="767" y="939"/>
                    <a:pt x="938" y="768"/>
                    <a:pt x="1152" y="768"/>
                  </a:cubicBezTo>
                  <a:close/>
                  <a:moveTo>
                    <a:pt x="1152" y="1"/>
                  </a:moveTo>
                  <a:cubicBezTo>
                    <a:pt x="526" y="1"/>
                    <a:pt x="0" y="512"/>
                    <a:pt x="0" y="1152"/>
                  </a:cubicBezTo>
                  <a:cubicBezTo>
                    <a:pt x="0" y="1791"/>
                    <a:pt x="526" y="2303"/>
                    <a:pt x="1152" y="2303"/>
                  </a:cubicBezTo>
                  <a:cubicBezTo>
                    <a:pt x="1790" y="2303"/>
                    <a:pt x="2317" y="1791"/>
                    <a:pt x="2317" y="1152"/>
                  </a:cubicBezTo>
                  <a:cubicBezTo>
                    <a:pt x="2317" y="512"/>
                    <a:pt x="1790" y="1"/>
                    <a:pt x="11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49"/>
          <p:cNvGrpSpPr/>
          <p:nvPr/>
        </p:nvGrpSpPr>
        <p:grpSpPr>
          <a:xfrm>
            <a:off x="5082681" y="3589046"/>
            <a:ext cx="444910" cy="445384"/>
            <a:chOff x="2531575" y="2006850"/>
            <a:chExt cx="328250" cy="328600"/>
          </a:xfrm>
        </p:grpSpPr>
        <p:sp>
          <p:nvSpPr>
            <p:cNvPr id="497" name="Google Shape;497;p49"/>
            <p:cNvSpPr/>
            <p:nvPr/>
          </p:nvSpPr>
          <p:spPr>
            <a:xfrm>
              <a:off x="2550750" y="2083925"/>
              <a:ext cx="173375" cy="174450"/>
            </a:xfrm>
            <a:custGeom>
              <a:avLst/>
              <a:gdLst/>
              <a:ahLst/>
              <a:cxnLst/>
              <a:rect l="l" t="t" r="r" b="b"/>
              <a:pathLst>
                <a:path w="6935" h="6978" extrusionOk="0">
                  <a:moveTo>
                    <a:pt x="2316" y="768"/>
                  </a:moveTo>
                  <a:cubicBezTo>
                    <a:pt x="3155" y="768"/>
                    <a:pt x="3851" y="1464"/>
                    <a:pt x="3851" y="2302"/>
                  </a:cubicBezTo>
                  <a:lnTo>
                    <a:pt x="3851" y="5059"/>
                  </a:lnTo>
                  <a:lnTo>
                    <a:pt x="3026" y="5059"/>
                  </a:lnTo>
                  <a:cubicBezTo>
                    <a:pt x="2856" y="4391"/>
                    <a:pt x="2259" y="3894"/>
                    <a:pt x="1535" y="3894"/>
                  </a:cubicBezTo>
                  <a:cubicBezTo>
                    <a:pt x="1264" y="3894"/>
                    <a:pt x="995" y="3979"/>
                    <a:pt x="768" y="4107"/>
                  </a:cubicBezTo>
                  <a:lnTo>
                    <a:pt x="768" y="2302"/>
                  </a:lnTo>
                  <a:cubicBezTo>
                    <a:pt x="768" y="1464"/>
                    <a:pt x="1463" y="768"/>
                    <a:pt x="2316" y="768"/>
                  </a:cubicBezTo>
                  <a:close/>
                  <a:moveTo>
                    <a:pt x="1535" y="4676"/>
                  </a:moveTo>
                  <a:cubicBezTo>
                    <a:pt x="1961" y="4676"/>
                    <a:pt x="2316" y="5017"/>
                    <a:pt x="2316" y="5443"/>
                  </a:cubicBezTo>
                  <a:cubicBezTo>
                    <a:pt x="2316" y="5869"/>
                    <a:pt x="1961" y="6210"/>
                    <a:pt x="1535" y="6210"/>
                  </a:cubicBezTo>
                  <a:cubicBezTo>
                    <a:pt x="1109" y="6210"/>
                    <a:pt x="768" y="5869"/>
                    <a:pt x="768" y="5443"/>
                  </a:cubicBezTo>
                  <a:cubicBezTo>
                    <a:pt x="768" y="5017"/>
                    <a:pt x="1109" y="4676"/>
                    <a:pt x="1535" y="4676"/>
                  </a:cubicBezTo>
                  <a:close/>
                  <a:moveTo>
                    <a:pt x="5385" y="4676"/>
                  </a:moveTo>
                  <a:cubicBezTo>
                    <a:pt x="5811" y="4676"/>
                    <a:pt x="6152" y="5017"/>
                    <a:pt x="6152" y="5443"/>
                  </a:cubicBezTo>
                  <a:cubicBezTo>
                    <a:pt x="6152" y="5869"/>
                    <a:pt x="5811" y="6210"/>
                    <a:pt x="5385" y="6210"/>
                  </a:cubicBezTo>
                  <a:cubicBezTo>
                    <a:pt x="4959" y="6210"/>
                    <a:pt x="4618" y="5869"/>
                    <a:pt x="4618" y="5443"/>
                  </a:cubicBezTo>
                  <a:cubicBezTo>
                    <a:pt x="4618" y="5017"/>
                    <a:pt x="4959" y="4676"/>
                    <a:pt x="5385" y="4676"/>
                  </a:cubicBezTo>
                  <a:close/>
                  <a:moveTo>
                    <a:pt x="2316" y="0"/>
                  </a:moveTo>
                  <a:cubicBezTo>
                    <a:pt x="1037" y="0"/>
                    <a:pt x="0" y="1038"/>
                    <a:pt x="0" y="2302"/>
                  </a:cubicBezTo>
                  <a:lnTo>
                    <a:pt x="0" y="5443"/>
                  </a:lnTo>
                  <a:cubicBezTo>
                    <a:pt x="0" y="6281"/>
                    <a:pt x="696" y="6978"/>
                    <a:pt x="1535" y="6978"/>
                  </a:cubicBezTo>
                  <a:cubicBezTo>
                    <a:pt x="2259" y="6978"/>
                    <a:pt x="2856" y="6494"/>
                    <a:pt x="3026" y="5826"/>
                  </a:cubicBezTo>
                  <a:lnTo>
                    <a:pt x="3894" y="5826"/>
                  </a:lnTo>
                  <a:cubicBezTo>
                    <a:pt x="4064" y="6494"/>
                    <a:pt x="4675" y="6978"/>
                    <a:pt x="5385" y="6978"/>
                  </a:cubicBezTo>
                  <a:cubicBezTo>
                    <a:pt x="6238" y="6978"/>
                    <a:pt x="6934" y="6281"/>
                    <a:pt x="6934" y="5443"/>
                  </a:cubicBezTo>
                  <a:cubicBezTo>
                    <a:pt x="6934" y="4590"/>
                    <a:pt x="6238" y="3894"/>
                    <a:pt x="5385" y="3894"/>
                  </a:cubicBezTo>
                  <a:cubicBezTo>
                    <a:pt x="5116" y="3894"/>
                    <a:pt x="4845" y="3979"/>
                    <a:pt x="4618" y="4107"/>
                  </a:cubicBezTo>
                  <a:lnTo>
                    <a:pt x="4618" y="2302"/>
                  </a:lnTo>
                  <a:cubicBezTo>
                    <a:pt x="4618" y="1038"/>
                    <a:pt x="3581" y="0"/>
                    <a:pt x="2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9"/>
            <p:cNvSpPr/>
            <p:nvPr/>
          </p:nvSpPr>
          <p:spPr>
            <a:xfrm>
              <a:off x="2743275" y="2181250"/>
              <a:ext cx="77100" cy="77125"/>
            </a:xfrm>
            <a:custGeom>
              <a:avLst/>
              <a:gdLst/>
              <a:ahLst/>
              <a:cxnLst/>
              <a:rect l="l" t="t" r="r" b="b"/>
              <a:pathLst>
                <a:path w="3084" h="3085" extrusionOk="0">
                  <a:moveTo>
                    <a:pt x="1535" y="783"/>
                  </a:moveTo>
                  <a:cubicBezTo>
                    <a:pt x="1962" y="783"/>
                    <a:pt x="2303" y="1124"/>
                    <a:pt x="2303" y="1550"/>
                  </a:cubicBezTo>
                  <a:cubicBezTo>
                    <a:pt x="2303" y="1976"/>
                    <a:pt x="1962" y="2317"/>
                    <a:pt x="1535" y="2317"/>
                  </a:cubicBezTo>
                  <a:cubicBezTo>
                    <a:pt x="1109" y="2317"/>
                    <a:pt x="768" y="1976"/>
                    <a:pt x="768" y="1550"/>
                  </a:cubicBezTo>
                  <a:cubicBezTo>
                    <a:pt x="768" y="1124"/>
                    <a:pt x="1109" y="783"/>
                    <a:pt x="1535" y="783"/>
                  </a:cubicBezTo>
                  <a:close/>
                  <a:moveTo>
                    <a:pt x="1535" y="1"/>
                  </a:moveTo>
                  <a:cubicBezTo>
                    <a:pt x="683" y="1"/>
                    <a:pt x="1" y="697"/>
                    <a:pt x="1" y="1550"/>
                  </a:cubicBezTo>
                  <a:cubicBezTo>
                    <a:pt x="1" y="2388"/>
                    <a:pt x="683" y="3085"/>
                    <a:pt x="1535" y="3085"/>
                  </a:cubicBezTo>
                  <a:cubicBezTo>
                    <a:pt x="2388" y="3085"/>
                    <a:pt x="3084" y="2388"/>
                    <a:pt x="3084" y="1550"/>
                  </a:cubicBezTo>
                  <a:cubicBezTo>
                    <a:pt x="3084" y="697"/>
                    <a:pt x="2388" y="1"/>
                    <a:pt x="1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9"/>
            <p:cNvSpPr/>
            <p:nvPr/>
          </p:nvSpPr>
          <p:spPr>
            <a:xfrm>
              <a:off x="2531575" y="2258350"/>
              <a:ext cx="307975" cy="77100"/>
            </a:xfrm>
            <a:custGeom>
              <a:avLst/>
              <a:gdLst/>
              <a:ahLst/>
              <a:cxnLst/>
              <a:rect l="l" t="t" r="r" b="b"/>
              <a:pathLst>
                <a:path w="12319" h="3084" extrusionOk="0">
                  <a:moveTo>
                    <a:pt x="2302" y="768"/>
                  </a:moveTo>
                  <a:cubicBezTo>
                    <a:pt x="3155" y="768"/>
                    <a:pt x="3850" y="1463"/>
                    <a:pt x="3850" y="2316"/>
                  </a:cubicBezTo>
                  <a:lnTo>
                    <a:pt x="767" y="2316"/>
                  </a:lnTo>
                  <a:cubicBezTo>
                    <a:pt x="767" y="1463"/>
                    <a:pt x="1463" y="768"/>
                    <a:pt x="2302" y="768"/>
                  </a:cubicBezTo>
                  <a:close/>
                  <a:moveTo>
                    <a:pt x="6152" y="768"/>
                  </a:moveTo>
                  <a:cubicBezTo>
                    <a:pt x="7005" y="768"/>
                    <a:pt x="7701" y="1463"/>
                    <a:pt x="7701" y="2316"/>
                  </a:cubicBezTo>
                  <a:lnTo>
                    <a:pt x="4618" y="2316"/>
                  </a:lnTo>
                  <a:cubicBezTo>
                    <a:pt x="4618" y="1463"/>
                    <a:pt x="5300" y="768"/>
                    <a:pt x="6152" y="768"/>
                  </a:cubicBezTo>
                  <a:close/>
                  <a:moveTo>
                    <a:pt x="10003" y="768"/>
                  </a:moveTo>
                  <a:cubicBezTo>
                    <a:pt x="10856" y="768"/>
                    <a:pt x="11552" y="1463"/>
                    <a:pt x="11552" y="2316"/>
                  </a:cubicBezTo>
                  <a:lnTo>
                    <a:pt x="8469" y="2316"/>
                  </a:lnTo>
                  <a:cubicBezTo>
                    <a:pt x="8469" y="1463"/>
                    <a:pt x="9151" y="768"/>
                    <a:pt x="10003" y="768"/>
                  </a:cubicBezTo>
                  <a:close/>
                  <a:moveTo>
                    <a:pt x="2302" y="1"/>
                  </a:moveTo>
                  <a:cubicBezTo>
                    <a:pt x="1037" y="1"/>
                    <a:pt x="0" y="1037"/>
                    <a:pt x="0" y="2316"/>
                  </a:cubicBezTo>
                  <a:lnTo>
                    <a:pt x="0" y="3083"/>
                  </a:lnTo>
                  <a:lnTo>
                    <a:pt x="12319" y="3083"/>
                  </a:lnTo>
                  <a:lnTo>
                    <a:pt x="12319" y="2316"/>
                  </a:lnTo>
                  <a:cubicBezTo>
                    <a:pt x="12319" y="1037"/>
                    <a:pt x="11282" y="1"/>
                    <a:pt x="10003" y="1"/>
                  </a:cubicBezTo>
                  <a:cubicBezTo>
                    <a:pt x="9208" y="1"/>
                    <a:pt x="8497" y="412"/>
                    <a:pt x="8085" y="1037"/>
                  </a:cubicBezTo>
                  <a:cubicBezTo>
                    <a:pt x="7673" y="412"/>
                    <a:pt x="6963" y="1"/>
                    <a:pt x="6152" y="1"/>
                  </a:cubicBezTo>
                  <a:cubicBezTo>
                    <a:pt x="5356" y="1"/>
                    <a:pt x="4646" y="412"/>
                    <a:pt x="4234" y="1037"/>
                  </a:cubicBezTo>
                  <a:cubicBezTo>
                    <a:pt x="3822" y="412"/>
                    <a:pt x="3111" y="1"/>
                    <a:pt x="2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9"/>
            <p:cNvSpPr/>
            <p:nvPr/>
          </p:nvSpPr>
          <p:spPr>
            <a:xfrm>
              <a:off x="2569925" y="2006850"/>
              <a:ext cx="77100" cy="77100"/>
            </a:xfrm>
            <a:custGeom>
              <a:avLst/>
              <a:gdLst/>
              <a:ahLst/>
              <a:cxnLst/>
              <a:rect l="l" t="t" r="r" b="b"/>
              <a:pathLst>
                <a:path w="3084" h="3084" extrusionOk="0">
                  <a:moveTo>
                    <a:pt x="1549" y="768"/>
                  </a:moveTo>
                  <a:cubicBezTo>
                    <a:pt x="1962" y="768"/>
                    <a:pt x="2316" y="1122"/>
                    <a:pt x="2316" y="1535"/>
                  </a:cubicBezTo>
                  <a:cubicBezTo>
                    <a:pt x="2316" y="1961"/>
                    <a:pt x="1962" y="2316"/>
                    <a:pt x="1549" y="2316"/>
                  </a:cubicBezTo>
                  <a:cubicBezTo>
                    <a:pt x="1123" y="2316"/>
                    <a:pt x="768" y="1961"/>
                    <a:pt x="768" y="1535"/>
                  </a:cubicBezTo>
                  <a:cubicBezTo>
                    <a:pt x="768" y="1122"/>
                    <a:pt x="1123" y="768"/>
                    <a:pt x="1549" y="768"/>
                  </a:cubicBezTo>
                  <a:close/>
                  <a:moveTo>
                    <a:pt x="1549" y="0"/>
                  </a:moveTo>
                  <a:cubicBezTo>
                    <a:pt x="696" y="0"/>
                    <a:pt x="1" y="696"/>
                    <a:pt x="1" y="1535"/>
                  </a:cubicBezTo>
                  <a:cubicBezTo>
                    <a:pt x="1" y="2388"/>
                    <a:pt x="696" y="3083"/>
                    <a:pt x="1549" y="3083"/>
                  </a:cubicBezTo>
                  <a:cubicBezTo>
                    <a:pt x="2388" y="3083"/>
                    <a:pt x="3084" y="2388"/>
                    <a:pt x="3084" y="1535"/>
                  </a:cubicBezTo>
                  <a:cubicBezTo>
                    <a:pt x="3084" y="696"/>
                    <a:pt x="2388" y="0"/>
                    <a:pt x="1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9"/>
            <p:cNvSpPr/>
            <p:nvPr/>
          </p:nvSpPr>
          <p:spPr>
            <a:xfrm>
              <a:off x="2686775" y="2006850"/>
              <a:ext cx="173050" cy="154200"/>
            </a:xfrm>
            <a:custGeom>
              <a:avLst/>
              <a:gdLst/>
              <a:ahLst/>
              <a:cxnLst/>
              <a:rect l="l" t="t" r="r" b="b"/>
              <a:pathLst>
                <a:path w="6922" h="6168" extrusionOk="0">
                  <a:moveTo>
                    <a:pt x="6154" y="768"/>
                  </a:moveTo>
                  <a:lnTo>
                    <a:pt x="6154" y="5385"/>
                  </a:lnTo>
                  <a:lnTo>
                    <a:pt x="768" y="5385"/>
                  </a:lnTo>
                  <a:lnTo>
                    <a:pt x="768" y="768"/>
                  </a:lnTo>
                  <a:close/>
                  <a:moveTo>
                    <a:pt x="1" y="0"/>
                  </a:moveTo>
                  <a:lnTo>
                    <a:pt x="1" y="6167"/>
                  </a:lnTo>
                  <a:lnTo>
                    <a:pt x="6921" y="6167"/>
                  </a:lnTo>
                  <a:lnTo>
                    <a:pt x="6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9"/>
            <p:cNvSpPr/>
            <p:nvPr/>
          </p:nvSpPr>
          <p:spPr>
            <a:xfrm>
              <a:off x="2725150" y="2083925"/>
              <a:ext cx="77125" cy="19200"/>
            </a:xfrm>
            <a:custGeom>
              <a:avLst/>
              <a:gdLst/>
              <a:ahLst/>
              <a:cxnLst/>
              <a:rect l="l" t="t" r="r" b="b"/>
              <a:pathLst>
                <a:path w="3085" h="768" extrusionOk="0">
                  <a:moveTo>
                    <a:pt x="1" y="0"/>
                  </a:moveTo>
                  <a:lnTo>
                    <a:pt x="1" y="768"/>
                  </a:lnTo>
                  <a:lnTo>
                    <a:pt x="3085" y="768"/>
                  </a:lnTo>
                  <a:lnTo>
                    <a:pt x="30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9"/>
            <p:cNvSpPr/>
            <p:nvPr/>
          </p:nvSpPr>
          <p:spPr>
            <a:xfrm>
              <a:off x="2725150" y="2045225"/>
              <a:ext cx="96300" cy="19525"/>
            </a:xfrm>
            <a:custGeom>
              <a:avLst/>
              <a:gdLst/>
              <a:ahLst/>
              <a:cxnLst/>
              <a:rect l="l" t="t" r="r" b="b"/>
              <a:pathLst>
                <a:path w="3852" h="781" extrusionOk="0">
                  <a:moveTo>
                    <a:pt x="1" y="0"/>
                  </a:moveTo>
                  <a:lnTo>
                    <a:pt x="1" y="781"/>
                  </a:lnTo>
                  <a:lnTo>
                    <a:pt x="3852" y="781"/>
                  </a:lnTo>
                  <a:lnTo>
                    <a:pt x="3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49"/>
          <p:cNvGrpSpPr/>
          <p:nvPr/>
        </p:nvGrpSpPr>
        <p:grpSpPr>
          <a:xfrm>
            <a:off x="1329441" y="3588997"/>
            <a:ext cx="407806" cy="445486"/>
            <a:chOff x="2542225" y="2597525"/>
            <a:chExt cx="300875" cy="328675"/>
          </a:xfrm>
        </p:grpSpPr>
        <p:sp>
          <p:nvSpPr>
            <p:cNvPr id="505" name="Google Shape;505;p49"/>
            <p:cNvSpPr/>
            <p:nvPr/>
          </p:nvSpPr>
          <p:spPr>
            <a:xfrm>
              <a:off x="2542225" y="2597525"/>
              <a:ext cx="300875" cy="328675"/>
            </a:xfrm>
            <a:custGeom>
              <a:avLst/>
              <a:gdLst/>
              <a:ahLst/>
              <a:cxnLst/>
              <a:rect l="l" t="t" r="r" b="b"/>
              <a:pathLst>
                <a:path w="12035" h="13147" extrusionOk="0">
                  <a:moveTo>
                    <a:pt x="5239" y="775"/>
                  </a:moveTo>
                  <a:cubicBezTo>
                    <a:pt x="6212" y="775"/>
                    <a:pt x="7154" y="1103"/>
                    <a:pt x="7914" y="1723"/>
                  </a:cubicBezTo>
                  <a:cubicBezTo>
                    <a:pt x="8895" y="2504"/>
                    <a:pt x="9492" y="3655"/>
                    <a:pt x="9492" y="5090"/>
                  </a:cubicBezTo>
                  <a:lnTo>
                    <a:pt x="10785" y="7704"/>
                  </a:lnTo>
                  <a:lnTo>
                    <a:pt x="9492" y="7704"/>
                  </a:lnTo>
                  <a:lnTo>
                    <a:pt x="9492" y="10773"/>
                  </a:lnTo>
                  <a:lnTo>
                    <a:pt x="6408" y="10773"/>
                  </a:lnTo>
                  <a:lnTo>
                    <a:pt x="6408" y="12365"/>
                  </a:lnTo>
                  <a:lnTo>
                    <a:pt x="2558" y="12365"/>
                  </a:lnTo>
                  <a:lnTo>
                    <a:pt x="2558" y="8272"/>
                  </a:lnTo>
                  <a:lnTo>
                    <a:pt x="2430" y="8159"/>
                  </a:lnTo>
                  <a:cubicBezTo>
                    <a:pt x="1293" y="7150"/>
                    <a:pt x="796" y="5630"/>
                    <a:pt x="1109" y="4110"/>
                  </a:cubicBezTo>
                  <a:cubicBezTo>
                    <a:pt x="1435" y="2504"/>
                    <a:pt x="2729" y="1196"/>
                    <a:pt x="4334" y="870"/>
                  </a:cubicBezTo>
                  <a:cubicBezTo>
                    <a:pt x="4635" y="806"/>
                    <a:pt x="4939" y="775"/>
                    <a:pt x="5239" y="775"/>
                  </a:cubicBezTo>
                  <a:close/>
                  <a:moveTo>
                    <a:pt x="5257" y="0"/>
                  </a:moveTo>
                  <a:cubicBezTo>
                    <a:pt x="4899" y="0"/>
                    <a:pt x="4537" y="39"/>
                    <a:pt x="4178" y="116"/>
                  </a:cubicBezTo>
                  <a:cubicBezTo>
                    <a:pt x="2274" y="501"/>
                    <a:pt x="739" y="2049"/>
                    <a:pt x="355" y="3953"/>
                  </a:cubicBezTo>
                  <a:cubicBezTo>
                    <a:pt x="0" y="5686"/>
                    <a:pt x="540" y="7420"/>
                    <a:pt x="1791" y="8613"/>
                  </a:cubicBezTo>
                  <a:lnTo>
                    <a:pt x="1791" y="13147"/>
                  </a:lnTo>
                  <a:lnTo>
                    <a:pt x="7175" y="13147"/>
                  </a:lnTo>
                  <a:lnTo>
                    <a:pt x="7175" y="11555"/>
                  </a:lnTo>
                  <a:lnTo>
                    <a:pt x="10259" y="11555"/>
                  </a:lnTo>
                  <a:lnTo>
                    <a:pt x="10259" y="8471"/>
                  </a:lnTo>
                  <a:lnTo>
                    <a:pt x="12035" y="8471"/>
                  </a:lnTo>
                  <a:lnTo>
                    <a:pt x="10259" y="4905"/>
                  </a:lnTo>
                  <a:cubicBezTo>
                    <a:pt x="10231" y="3428"/>
                    <a:pt x="9563" y="2049"/>
                    <a:pt x="8412" y="1126"/>
                  </a:cubicBezTo>
                  <a:cubicBezTo>
                    <a:pt x="7514" y="390"/>
                    <a:pt x="6402" y="0"/>
                    <a:pt x="5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9"/>
            <p:cNvSpPr/>
            <p:nvPr/>
          </p:nvSpPr>
          <p:spPr>
            <a:xfrm>
              <a:off x="2644525" y="2635950"/>
              <a:ext cx="57925" cy="57925"/>
            </a:xfrm>
            <a:custGeom>
              <a:avLst/>
              <a:gdLst/>
              <a:ahLst/>
              <a:cxnLst/>
              <a:rect l="l" t="t" r="r" b="b"/>
              <a:pathLst>
                <a:path w="2317" h="2317" extrusionOk="0">
                  <a:moveTo>
                    <a:pt x="1166" y="768"/>
                  </a:moveTo>
                  <a:cubicBezTo>
                    <a:pt x="1378" y="768"/>
                    <a:pt x="1549" y="938"/>
                    <a:pt x="1549" y="1152"/>
                  </a:cubicBezTo>
                  <a:cubicBezTo>
                    <a:pt x="1549" y="1364"/>
                    <a:pt x="1378" y="1535"/>
                    <a:pt x="1166" y="1535"/>
                  </a:cubicBezTo>
                  <a:cubicBezTo>
                    <a:pt x="952" y="1535"/>
                    <a:pt x="768" y="1364"/>
                    <a:pt x="768" y="1152"/>
                  </a:cubicBezTo>
                  <a:cubicBezTo>
                    <a:pt x="768" y="938"/>
                    <a:pt x="952" y="768"/>
                    <a:pt x="1166" y="768"/>
                  </a:cubicBezTo>
                  <a:close/>
                  <a:moveTo>
                    <a:pt x="1166" y="0"/>
                  </a:moveTo>
                  <a:cubicBezTo>
                    <a:pt x="526" y="0"/>
                    <a:pt x="1" y="527"/>
                    <a:pt x="1" y="1152"/>
                  </a:cubicBezTo>
                  <a:cubicBezTo>
                    <a:pt x="1" y="1791"/>
                    <a:pt x="526" y="2317"/>
                    <a:pt x="1166" y="2317"/>
                  </a:cubicBezTo>
                  <a:cubicBezTo>
                    <a:pt x="1791" y="2317"/>
                    <a:pt x="2316" y="1791"/>
                    <a:pt x="2316" y="1152"/>
                  </a:cubicBezTo>
                  <a:cubicBezTo>
                    <a:pt x="2316" y="527"/>
                    <a:pt x="1791" y="0"/>
                    <a:pt x="1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9"/>
            <p:cNvSpPr/>
            <p:nvPr/>
          </p:nvSpPr>
          <p:spPr>
            <a:xfrm>
              <a:off x="2625350" y="2693850"/>
              <a:ext cx="96275" cy="96300"/>
            </a:xfrm>
            <a:custGeom>
              <a:avLst/>
              <a:gdLst/>
              <a:ahLst/>
              <a:cxnLst/>
              <a:rect l="l" t="t" r="r" b="b"/>
              <a:pathLst>
                <a:path w="3851" h="3852" extrusionOk="0">
                  <a:moveTo>
                    <a:pt x="2316" y="768"/>
                  </a:moveTo>
                  <a:lnTo>
                    <a:pt x="2316" y="3070"/>
                  </a:lnTo>
                  <a:lnTo>
                    <a:pt x="1535" y="3070"/>
                  </a:lnTo>
                  <a:lnTo>
                    <a:pt x="1535" y="768"/>
                  </a:lnTo>
                  <a:close/>
                  <a:moveTo>
                    <a:pt x="0" y="1"/>
                  </a:moveTo>
                  <a:lnTo>
                    <a:pt x="0" y="768"/>
                  </a:lnTo>
                  <a:lnTo>
                    <a:pt x="768" y="768"/>
                  </a:lnTo>
                  <a:lnTo>
                    <a:pt x="768" y="3070"/>
                  </a:lnTo>
                  <a:lnTo>
                    <a:pt x="0" y="3070"/>
                  </a:lnTo>
                  <a:lnTo>
                    <a:pt x="0" y="3851"/>
                  </a:lnTo>
                  <a:lnTo>
                    <a:pt x="3850" y="3851"/>
                  </a:lnTo>
                  <a:lnTo>
                    <a:pt x="3850" y="3070"/>
                  </a:lnTo>
                  <a:lnTo>
                    <a:pt x="3083" y="3070"/>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7AB9-2913-4DF2-A039-E407E3DE13B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5707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lt1"/>
                </a:solidFill>
              </a:rPr>
              <a:t>Agenda</a:t>
            </a:r>
            <a:endParaRPr dirty="0">
              <a:solidFill>
                <a:schemeClr val="accent1"/>
              </a:solidFill>
            </a:endParaRPr>
          </a:p>
        </p:txBody>
      </p:sp>
      <p:sp>
        <p:nvSpPr>
          <p:cNvPr id="286" name="Google Shape;286;p37"/>
          <p:cNvSpPr txBox="1">
            <a:spLocks noGrp="1"/>
          </p:cNvSpPr>
          <p:nvPr>
            <p:ph type="subTitle" idx="1"/>
          </p:nvPr>
        </p:nvSpPr>
        <p:spPr>
          <a:xfrm>
            <a:off x="91357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Recap</a:t>
            </a:r>
            <a:endParaRPr dirty="0"/>
          </a:p>
        </p:txBody>
      </p:sp>
      <p:sp>
        <p:nvSpPr>
          <p:cNvPr id="287" name="Google Shape;287;p37"/>
          <p:cNvSpPr txBox="1">
            <a:spLocks noGrp="1"/>
          </p:cNvSpPr>
          <p:nvPr>
            <p:ph type="title" idx="2"/>
          </p:nvPr>
        </p:nvSpPr>
        <p:spPr>
          <a:xfrm>
            <a:off x="175097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
        <p:nvSpPr>
          <p:cNvPr id="288" name="Google Shape;288;p37"/>
          <p:cNvSpPr txBox="1">
            <a:spLocks noGrp="1"/>
          </p:cNvSpPr>
          <p:nvPr>
            <p:ph type="subTitle" idx="3"/>
          </p:nvPr>
        </p:nvSpPr>
        <p:spPr>
          <a:xfrm>
            <a:off x="153752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Review of yesterday’s session and materials</a:t>
            </a:r>
            <a:endParaRPr dirty="0"/>
          </a:p>
        </p:txBody>
      </p:sp>
      <p:sp>
        <p:nvSpPr>
          <p:cNvPr id="289" name="Google Shape;289;p37"/>
          <p:cNvSpPr txBox="1">
            <a:spLocks noGrp="1"/>
          </p:cNvSpPr>
          <p:nvPr>
            <p:ph type="title" idx="4"/>
          </p:nvPr>
        </p:nvSpPr>
        <p:spPr>
          <a:xfrm>
            <a:off x="5506025" y="139785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
        <p:nvSpPr>
          <p:cNvPr id="290" name="Google Shape;290;p37"/>
          <p:cNvSpPr txBox="1">
            <a:spLocks noGrp="1"/>
          </p:cNvSpPr>
          <p:nvPr>
            <p:ph type="subTitle" idx="5"/>
          </p:nvPr>
        </p:nvSpPr>
        <p:spPr>
          <a:xfrm>
            <a:off x="4668525" y="205605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Learning Outcomes</a:t>
            </a:r>
            <a:endParaRPr dirty="0"/>
          </a:p>
        </p:txBody>
      </p:sp>
      <p:sp>
        <p:nvSpPr>
          <p:cNvPr id="291" name="Google Shape;291;p37"/>
          <p:cNvSpPr txBox="1">
            <a:spLocks noGrp="1"/>
          </p:cNvSpPr>
          <p:nvPr>
            <p:ph type="subTitle" idx="6"/>
          </p:nvPr>
        </p:nvSpPr>
        <p:spPr>
          <a:xfrm>
            <a:off x="5292575" y="242925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What to expect from tod</a:t>
            </a:r>
            <a:r>
              <a:rPr lang="en-US" dirty="0"/>
              <a:t>ay</a:t>
            </a:r>
            <a:r>
              <a:rPr lang="en" dirty="0"/>
              <a:t>’s session</a:t>
            </a:r>
            <a:endParaRPr dirty="0"/>
          </a:p>
        </p:txBody>
      </p:sp>
      <p:sp>
        <p:nvSpPr>
          <p:cNvPr id="292" name="Google Shape;292;p37"/>
          <p:cNvSpPr txBox="1">
            <a:spLocks noGrp="1"/>
          </p:cNvSpPr>
          <p:nvPr>
            <p:ph type="title" idx="7"/>
          </p:nvPr>
        </p:nvSpPr>
        <p:spPr>
          <a:xfrm>
            <a:off x="175097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03</a:t>
            </a:r>
            <a:endParaRPr/>
          </a:p>
        </p:txBody>
      </p:sp>
      <p:sp>
        <p:nvSpPr>
          <p:cNvPr id="293" name="Google Shape;293;p37"/>
          <p:cNvSpPr txBox="1">
            <a:spLocks noGrp="1"/>
          </p:cNvSpPr>
          <p:nvPr>
            <p:ph type="subTitle" idx="8"/>
          </p:nvPr>
        </p:nvSpPr>
        <p:spPr>
          <a:xfrm>
            <a:off x="913575" y="370470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Plan and Assess</a:t>
            </a:r>
            <a:endParaRPr dirty="0"/>
          </a:p>
        </p:txBody>
      </p:sp>
      <p:sp>
        <p:nvSpPr>
          <p:cNvPr id="294" name="Google Shape;294;p37"/>
          <p:cNvSpPr txBox="1">
            <a:spLocks noGrp="1"/>
          </p:cNvSpPr>
          <p:nvPr>
            <p:ph type="subTitle" idx="9"/>
          </p:nvPr>
        </p:nvSpPr>
        <p:spPr>
          <a:xfrm>
            <a:off x="1537525" y="407790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Developing programmatic vision based on capacity</a:t>
            </a:r>
            <a:endParaRPr dirty="0"/>
          </a:p>
        </p:txBody>
      </p:sp>
      <p:sp>
        <p:nvSpPr>
          <p:cNvPr id="295" name="Google Shape;295;p37"/>
          <p:cNvSpPr txBox="1">
            <a:spLocks noGrp="1"/>
          </p:cNvSpPr>
          <p:nvPr>
            <p:ph type="title" idx="13"/>
          </p:nvPr>
        </p:nvSpPr>
        <p:spPr>
          <a:xfrm>
            <a:off x="5506025" y="3046500"/>
            <a:ext cx="1887000" cy="721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04</a:t>
            </a:r>
            <a:endParaRPr/>
          </a:p>
        </p:txBody>
      </p:sp>
      <p:sp>
        <p:nvSpPr>
          <p:cNvPr id="296" name="Google Shape;296;p37"/>
          <p:cNvSpPr txBox="1">
            <a:spLocks noGrp="1"/>
          </p:cNvSpPr>
          <p:nvPr>
            <p:ph type="subTitle" idx="14"/>
          </p:nvPr>
        </p:nvSpPr>
        <p:spPr>
          <a:xfrm>
            <a:off x="4668525" y="3704700"/>
            <a:ext cx="35619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Design</a:t>
            </a:r>
            <a:endParaRPr dirty="0"/>
          </a:p>
        </p:txBody>
      </p:sp>
      <p:sp>
        <p:nvSpPr>
          <p:cNvPr id="297" name="Google Shape;297;p37"/>
          <p:cNvSpPr txBox="1">
            <a:spLocks noGrp="1"/>
          </p:cNvSpPr>
          <p:nvPr>
            <p:ph type="subTitle" idx="15"/>
          </p:nvPr>
        </p:nvSpPr>
        <p:spPr>
          <a:xfrm>
            <a:off x="5292575" y="4077900"/>
            <a:ext cx="2313900" cy="5184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dirty="0"/>
              <a:t>Establishing a progam design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Series </a:t>
            </a:r>
            <a:r>
              <a:rPr lang="en" dirty="0">
                <a:solidFill>
                  <a:schemeClr val="accent1"/>
                </a:solidFill>
              </a:rPr>
              <a:t>Topics</a:t>
            </a:r>
            <a:endParaRPr dirty="0"/>
          </a:p>
        </p:txBody>
      </p:sp>
      <p:sp>
        <p:nvSpPr>
          <p:cNvPr id="400" name="Google Shape;400;p46"/>
          <p:cNvSpPr txBox="1">
            <a:spLocks noGrp="1"/>
          </p:cNvSpPr>
          <p:nvPr>
            <p:ph type="subTitle" idx="1"/>
          </p:nvPr>
        </p:nvSpPr>
        <p:spPr>
          <a:xfrm>
            <a:off x="-321572" y="3310675"/>
            <a:ext cx="2691613"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Unpacking &amp; Needs</a:t>
            </a:r>
            <a:endParaRPr dirty="0"/>
          </a:p>
        </p:txBody>
      </p:sp>
      <p:sp>
        <p:nvSpPr>
          <p:cNvPr id="401" name="Google Shape;401;p46"/>
          <p:cNvSpPr txBox="1">
            <a:spLocks noGrp="1"/>
          </p:cNvSpPr>
          <p:nvPr>
            <p:ph type="subTitle" idx="2"/>
          </p:nvPr>
        </p:nvSpPr>
        <p:spPr>
          <a:xfrm>
            <a:off x="34811" y="3989991"/>
            <a:ext cx="2195100" cy="51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a NOFO to guide planning; how to write a needs assessment</a:t>
            </a:r>
          </a:p>
        </p:txBody>
      </p:sp>
      <p:sp>
        <p:nvSpPr>
          <p:cNvPr id="402" name="Google Shape;402;p46"/>
          <p:cNvSpPr txBox="1">
            <a:spLocks noGrp="1"/>
          </p:cNvSpPr>
          <p:nvPr>
            <p:ph type="subTitle" idx="3"/>
          </p:nvPr>
        </p:nvSpPr>
        <p:spPr>
          <a:xfrm>
            <a:off x="2246535" y="3310675"/>
            <a:ext cx="2332125"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2"/>
                </a:solidFill>
              </a:rPr>
              <a:t>Program Model</a:t>
            </a:r>
            <a:endParaRPr dirty="0">
              <a:solidFill>
                <a:schemeClr val="bg2"/>
              </a:solidFill>
            </a:endParaRPr>
          </a:p>
        </p:txBody>
      </p:sp>
      <p:sp>
        <p:nvSpPr>
          <p:cNvPr id="403" name="Google Shape;403;p46"/>
          <p:cNvSpPr txBox="1">
            <a:spLocks noGrp="1"/>
          </p:cNvSpPr>
          <p:nvPr>
            <p:ph type="subTitle" idx="4"/>
          </p:nvPr>
        </p:nvSpPr>
        <p:spPr>
          <a:xfrm>
            <a:off x="2246536" y="3683875"/>
            <a:ext cx="2195100" cy="82451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Program delivery; credibitliy; capacity; community</a:t>
            </a:r>
            <a:endParaRPr dirty="0"/>
          </a:p>
        </p:txBody>
      </p:sp>
      <p:sp>
        <p:nvSpPr>
          <p:cNvPr id="404" name="Google Shape;404;p46"/>
          <p:cNvSpPr txBox="1">
            <a:spLocks noGrp="1"/>
          </p:cNvSpPr>
          <p:nvPr>
            <p:ph type="subTitle" idx="5"/>
          </p:nvPr>
        </p:nvSpPr>
        <p:spPr>
          <a:xfrm>
            <a:off x="4591727" y="3297612"/>
            <a:ext cx="2195100" cy="373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2"/>
                </a:solidFill>
              </a:rPr>
              <a:t>Goals &amp; Objectives</a:t>
            </a:r>
            <a:endParaRPr dirty="0">
              <a:solidFill>
                <a:schemeClr val="accent2"/>
              </a:solidFill>
            </a:endParaRPr>
          </a:p>
        </p:txBody>
      </p:sp>
      <p:sp>
        <p:nvSpPr>
          <p:cNvPr id="405" name="Google Shape;405;p46"/>
          <p:cNvSpPr txBox="1">
            <a:spLocks noGrp="1"/>
          </p:cNvSpPr>
          <p:nvPr>
            <p:ph type="subTitle" idx="6"/>
          </p:nvPr>
        </p:nvSpPr>
        <p:spPr>
          <a:xfrm>
            <a:off x="4624961" y="3980549"/>
            <a:ext cx="2195100" cy="717925"/>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Using the RFP and N.A. to guide these; evaluation methods</a:t>
            </a:r>
            <a:endParaRPr dirty="0"/>
          </a:p>
        </p:txBody>
      </p:sp>
      <p:sp>
        <p:nvSpPr>
          <p:cNvPr id="406" name="Google Shape;406;p46"/>
          <p:cNvSpPr/>
          <p:nvPr/>
        </p:nvSpPr>
        <p:spPr>
          <a:xfrm>
            <a:off x="49253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6"/>
          <p:cNvSpPr/>
          <p:nvPr/>
        </p:nvSpPr>
        <p:spPr>
          <a:xfrm>
            <a:off x="2759349"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6"/>
          <p:cNvSpPr/>
          <p:nvPr/>
        </p:nvSpPr>
        <p:spPr>
          <a:xfrm>
            <a:off x="5104540"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46"/>
          <p:cNvGrpSpPr/>
          <p:nvPr/>
        </p:nvGrpSpPr>
        <p:grpSpPr>
          <a:xfrm>
            <a:off x="5507815" y="2233792"/>
            <a:ext cx="362920" cy="362918"/>
            <a:chOff x="2531559" y="3188356"/>
            <a:chExt cx="328255" cy="328255"/>
          </a:xfrm>
        </p:grpSpPr>
        <p:sp>
          <p:nvSpPr>
            <p:cNvPr id="410" name="Google Shape;410;p46"/>
            <p:cNvSpPr/>
            <p:nvPr/>
          </p:nvSpPr>
          <p:spPr>
            <a:xfrm>
              <a:off x="2724439" y="3265085"/>
              <a:ext cx="135375" cy="251526"/>
            </a:xfrm>
            <a:custGeom>
              <a:avLst/>
              <a:gdLst/>
              <a:ahLst/>
              <a:cxnLst/>
              <a:rect l="l" t="t" r="r" b="b"/>
              <a:pathLst>
                <a:path w="5415" h="10061" extrusionOk="0">
                  <a:moveTo>
                    <a:pt x="3880" y="768"/>
                  </a:moveTo>
                  <a:cubicBezTo>
                    <a:pt x="4306" y="768"/>
                    <a:pt x="4647" y="1122"/>
                    <a:pt x="4647" y="1549"/>
                  </a:cubicBezTo>
                  <a:lnTo>
                    <a:pt x="4647" y="5413"/>
                  </a:lnTo>
                  <a:lnTo>
                    <a:pt x="2345" y="5413"/>
                  </a:lnTo>
                  <a:lnTo>
                    <a:pt x="2345" y="9293"/>
                  </a:lnTo>
                  <a:lnTo>
                    <a:pt x="782" y="9293"/>
                  </a:lnTo>
                  <a:lnTo>
                    <a:pt x="782" y="5030"/>
                  </a:lnTo>
                  <a:cubicBezTo>
                    <a:pt x="782" y="4817"/>
                    <a:pt x="953" y="4618"/>
                    <a:pt x="1165" y="4618"/>
                  </a:cubicBezTo>
                  <a:lnTo>
                    <a:pt x="3113" y="4618"/>
                  </a:lnTo>
                  <a:lnTo>
                    <a:pt x="3113" y="1549"/>
                  </a:lnTo>
                  <a:cubicBezTo>
                    <a:pt x="3113" y="1122"/>
                    <a:pt x="3454" y="768"/>
                    <a:pt x="3880" y="768"/>
                  </a:cubicBezTo>
                  <a:close/>
                  <a:moveTo>
                    <a:pt x="4647" y="6195"/>
                  </a:moveTo>
                  <a:lnTo>
                    <a:pt x="4647" y="9293"/>
                  </a:lnTo>
                  <a:lnTo>
                    <a:pt x="3113" y="9293"/>
                  </a:lnTo>
                  <a:lnTo>
                    <a:pt x="3113" y="6195"/>
                  </a:lnTo>
                  <a:close/>
                  <a:moveTo>
                    <a:pt x="3880" y="0"/>
                  </a:moveTo>
                  <a:cubicBezTo>
                    <a:pt x="3027" y="0"/>
                    <a:pt x="2345" y="696"/>
                    <a:pt x="2345" y="1549"/>
                  </a:cubicBezTo>
                  <a:lnTo>
                    <a:pt x="2345" y="3850"/>
                  </a:lnTo>
                  <a:lnTo>
                    <a:pt x="1165" y="3850"/>
                  </a:lnTo>
                  <a:cubicBezTo>
                    <a:pt x="526" y="3850"/>
                    <a:pt x="0" y="4390"/>
                    <a:pt x="0" y="5030"/>
                  </a:cubicBezTo>
                  <a:lnTo>
                    <a:pt x="0" y="10060"/>
                  </a:lnTo>
                  <a:lnTo>
                    <a:pt x="5414" y="10060"/>
                  </a:lnTo>
                  <a:lnTo>
                    <a:pt x="5414" y="1549"/>
                  </a:lnTo>
                  <a:cubicBezTo>
                    <a:pt x="5414" y="696"/>
                    <a:pt x="4732" y="0"/>
                    <a:pt x="3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2783059" y="3188360"/>
              <a:ext cx="76750" cy="76750"/>
            </a:xfrm>
            <a:custGeom>
              <a:avLst/>
              <a:gdLst/>
              <a:ahLst/>
              <a:cxnLst/>
              <a:rect l="l" t="t" r="r" b="b"/>
              <a:pathLst>
                <a:path w="3070" h="3070" extrusionOk="0">
                  <a:moveTo>
                    <a:pt x="1535" y="767"/>
                  </a:moveTo>
                  <a:cubicBezTo>
                    <a:pt x="1961" y="767"/>
                    <a:pt x="2302" y="1108"/>
                    <a:pt x="2302" y="1535"/>
                  </a:cubicBezTo>
                  <a:cubicBezTo>
                    <a:pt x="2302" y="1961"/>
                    <a:pt x="1961" y="2302"/>
                    <a:pt x="1535" y="2302"/>
                  </a:cubicBezTo>
                  <a:cubicBezTo>
                    <a:pt x="1109" y="2302"/>
                    <a:pt x="768" y="1961"/>
                    <a:pt x="768" y="1535"/>
                  </a:cubicBezTo>
                  <a:cubicBezTo>
                    <a:pt x="768" y="1108"/>
                    <a:pt x="1109" y="767"/>
                    <a:pt x="1535" y="767"/>
                  </a:cubicBezTo>
                  <a:close/>
                  <a:moveTo>
                    <a:pt x="1535" y="0"/>
                  </a:moveTo>
                  <a:cubicBezTo>
                    <a:pt x="682" y="0"/>
                    <a:pt x="0" y="682"/>
                    <a:pt x="0" y="1535"/>
                  </a:cubicBezTo>
                  <a:cubicBezTo>
                    <a:pt x="0" y="2387"/>
                    <a:pt x="682" y="3069"/>
                    <a:pt x="1535" y="3069"/>
                  </a:cubicBezTo>
                  <a:cubicBezTo>
                    <a:pt x="2387" y="3069"/>
                    <a:pt x="3069" y="2387"/>
                    <a:pt x="3069" y="1535"/>
                  </a:cubicBezTo>
                  <a:cubicBezTo>
                    <a:pt x="3069"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2531559" y="3265078"/>
              <a:ext cx="135350" cy="251525"/>
            </a:xfrm>
            <a:custGeom>
              <a:avLst/>
              <a:gdLst/>
              <a:ahLst/>
              <a:cxnLst/>
              <a:rect l="l" t="t" r="r" b="b"/>
              <a:pathLst>
                <a:path w="5414" h="10061" extrusionOk="0">
                  <a:moveTo>
                    <a:pt x="2302" y="6195"/>
                  </a:moveTo>
                  <a:lnTo>
                    <a:pt x="2302" y="9293"/>
                  </a:lnTo>
                  <a:lnTo>
                    <a:pt x="767" y="9293"/>
                  </a:lnTo>
                  <a:lnTo>
                    <a:pt x="767" y="6195"/>
                  </a:lnTo>
                  <a:close/>
                  <a:moveTo>
                    <a:pt x="1535" y="768"/>
                  </a:moveTo>
                  <a:cubicBezTo>
                    <a:pt x="1961" y="768"/>
                    <a:pt x="2302" y="1122"/>
                    <a:pt x="2302" y="1549"/>
                  </a:cubicBezTo>
                  <a:lnTo>
                    <a:pt x="2302" y="4618"/>
                  </a:lnTo>
                  <a:lnTo>
                    <a:pt x="4263" y="4618"/>
                  </a:lnTo>
                  <a:cubicBezTo>
                    <a:pt x="4475" y="4618"/>
                    <a:pt x="4646" y="4817"/>
                    <a:pt x="4646" y="5030"/>
                  </a:cubicBezTo>
                  <a:lnTo>
                    <a:pt x="4646" y="9293"/>
                  </a:lnTo>
                  <a:lnTo>
                    <a:pt x="3083" y="9293"/>
                  </a:lnTo>
                  <a:lnTo>
                    <a:pt x="3083" y="5413"/>
                  </a:lnTo>
                  <a:lnTo>
                    <a:pt x="767" y="5413"/>
                  </a:lnTo>
                  <a:lnTo>
                    <a:pt x="767" y="1549"/>
                  </a:lnTo>
                  <a:cubicBezTo>
                    <a:pt x="767" y="1122"/>
                    <a:pt x="1108" y="768"/>
                    <a:pt x="1535" y="768"/>
                  </a:cubicBezTo>
                  <a:close/>
                  <a:moveTo>
                    <a:pt x="1535" y="0"/>
                  </a:moveTo>
                  <a:cubicBezTo>
                    <a:pt x="682" y="0"/>
                    <a:pt x="0" y="696"/>
                    <a:pt x="0" y="1549"/>
                  </a:cubicBezTo>
                  <a:lnTo>
                    <a:pt x="0" y="10060"/>
                  </a:lnTo>
                  <a:lnTo>
                    <a:pt x="5413" y="10060"/>
                  </a:lnTo>
                  <a:lnTo>
                    <a:pt x="5413" y="5030"/>
                  </a:lnTo>
                  <a:cubicBezTo>
                    <a:pt x="5413" y="4390"/>
                    <a:pt x="4902" y="3850"/>
                    <a:pt x="4263" y="3850"/>
                  </a:cubicBezTo>
                  <a:lnTo>
                    <a:pt x="3083" y="3850"/>
                  </a:lnTo>
                  <a:lnTo>
                    <a:pt x="3083" y="1549"/>
                  </a:lnTo>
                  <a:cubicBezTo>
                    <a:pt x="3083" y="696"/>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6"/>
            <p:cNvSpPr/>
            <p:nvPr/>
          </p:nvSpPr>
          <p:spPr>
            <a:xfrm>
              <a:off x="2531566" y="3188356"/>
              <a:ext cx="77075" cy="76750"/>
            </a:xfrm>
            <a:custGeom>
              <a:avLst/>
              <a:gdLst/>
              <a:ahLst/>
              <a:cxnLst/>
              <a:rect l="l" t="t" r="r" b="b"/>
              <a:pathLst>
                <a:path w="3083" h="3070" extrusionOk="0">
                  <a:moveTo>
                    <a:pt x="1535" y="767"/>
                  </a:moveTo>
                  <a:cubicBezTo>
                    <a:pt x="1961" y="767"/>
                    <a:pt x="2302" y="1108"/>
                    <a:pt x="2302" y="1535"/>
                  </a:cubicBezTo>
                  <a:cubicBezTo>
                    <a:pt x="2302" y="1961"/>
                    <a:pt x="1961" y="2302"/>
                    <a:pt x="1535" y="2302"/>
                  </a:cubicBezTo>
                  <a:cubicBezTo>
                    <a:pt x="1108" y="2302"/>
                    <a:pt x="767" y="1961"/>
                    <a:pt x="767" y="1535"/>
                  </a:cubicBezTo>
                  <a:cubicBezTo>
                    <a:pt x="767" y="1108"/>
                    <a:pt x="1108" y="767"/>
                    <a:pt x="1535" y="767"/>
                  </a:cubicBezTo>
                  <a:close/>
                  <a:moveTo>
                    <a:pt x="1535" y="0"/>
                  </a:moveTo>
                  <a:cubicBezTo>
                    <a:pt x="682" y="0"/>
                    <a:pt x="0" y="682"/>
                    <a:pt x="0" y="1535"/>
                  </a:cubicBezTo>
                  <a:cubicBezTo>
                    <a:pt x="0" y="2387"/>
                    <a:pt x="682" y="3069"/>
                    <a:pt x="1535" y="3069"/>
                  </a:cubicBezTo>
                  <a:cubicBezTo>
                    <a:pt x="2387" y="3069"/>
                    <a:pt x="3083" y="2387"/>
                    <a:pt x="3083" y="1535"/>
                  </a:cubicBezTo>
                  <a:cubicBezTo>
                    <a:pt x="3083" y="682"/>
                    <a:pt x="2387" y="0"/>
                    <a:pt x="1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2628200" y="3322950"/>
              <a:ext cx="135000" cy="193650"/>
            </a:xfrm>
            <a:custGeom>
              <a:avLst/>
              <a:gdLst/>
              <a:ahLst/>
              <a:cxnLst/>
              <a:rect l="l" t="t" r="r" b="b"/>
              <a:pathLst>
                <a:path w="5400" h="7746" extrusionOk="0">
                  <a:moveTo>
                    <a:pt x="0" y="1"/>
                  </a:moveTo>
                  <a:lnTo>
                    <a:pt x="0" y="768"/>
                  </a:lnTo>
                  <a:lnTo>
                    <a:pt x="2316" y="768"/>
                  </a:lnTo>
                  <a:lnTo>
                    <a:pt x="2316" y="7745"/>
                  </a:lnTo>
                  <a:lnTo>
                    <a:pt x="3083" y="7745"/>
                  </a:lnTo>
                  <a:lnTo>
                    <a:pt x="3083" y="768"/>
                  </a:lnTo>
                  <a:lnTo>
                    <a:pt x="5399" y="768"/>
                  </a:lnTo>
                  <a:lnTo>
                    <a:pt x="5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6"/>
          <p:cNvGrpSpPr/>
          <p:nvPr/>
        </p:nvGrpSpPr>
        <p:grpSpPr>
          <a:xfrm>
            <a:off x="895820" y="2233595"/>
            <a:ext cx="362913" cy="363300"/>
            <a:chOff x="1995525" y="3778725"/>
            <a:chExt cx="328250" cy="328600"/>
          </a:xfrm>
        </p:grpSpPr>
        <p:sp>
          <p:nvSpPr>
            <p:cNvPr id="416" name="Google Shape;416;p46"/>
            <p:cNvSpPr/>
            <p:nvPr/>
          </p:nvSpPr>
          <p:spPr>
            <a:xfrm>
              <a:off x="1995525" y="3778725"/>
              <a:ext cx="328250" cy="328600"/>
            </a:xfrm>
            <a:custGeom>
              <a:avLst/>
              <a:gdLst/>
              <a:ahLst/>
              <a:cxnLst/>
              <a:rect l="l" t="t" r="r" b="b"/>
              <a:pathLst>
                <a:path w="13130" h="13144" extrusionOk="0">
                  <a:moveTo>
                    <a:pt x="12362" y="782"/>
                  </a:moveTo>
                  <a:lnTo>
                    <a:pt x="12362" y="2345"/>
                  </a:lnTo>
                  <a:lnTo>
                    <a:pt x="11566" y="2345"/>
                  </a:lnTo>
                  <a:lnTo>
                    <a:pt x="11566" y="1564"/>
                  </a:lnTo>
                  <a:lnTo>
                    <a:pt x="10799" y="1564"/>
                  </a:lnTo>
                  <a:lnTo>
                    <a:pt x="10799" y="2345"/>
                  </a:lnTo>
                  <a:lnTo>
                    <a:pt x="9264" y="2345"/>
                  </a:lnTo>
                  <a:lnTo>
                    <a:pt x="9264" y="1564"/>
                  </a:lnTo>
                  <a:lnTo>
                    <a:pt x="8483" y="1564"/>
                  </a:lnTo>
                  <a:lnTo>
                    <a:pt x="8483" y="2345"/>
                  </a:lnTo>
                  <a:lnTo>
                    <a:pt x="6949" y="2345"/>
                  </a:lnTo>
                  <a:lnTo>
                    <a:pt x="6949" y="1564"/>
                  </a:lnTo>
                  <a:lnTo>
                    <a:pt x="6182" y="1564"/>
                  </a:lnTo>
                  <a:lnTo>
                    <a:pt x="6182" y="2345"/>
                  </a:lnTo>
                  <a:lnTo>
                    <a:pt x="4647" y="2345"/>
                  </a:lnTo>
                  <a:lnTo>
                    <a:pt x="4647" y="1564"/>
                  </a:lnTo>
                  <a:lnTo>
                    <a:pt x="3865" y="1564"/>
                  </a:lnTo>
                  <a:lnTo>
                    <a:pt x="3865" y="2345"/>
                  </a:lnTo>
                  <a:lnTo>
                    <a:pt x="2330" y="2345"/>
                  </a:lnTo>
                  <a:lnTo>
                    <a:pt x="2330" y="1564"/>
                  </a:lnTo>
                  <a:lnTo>
                    <a:pt x="1563" y="1564"/>
                  </a:lnTo>
                  <a:lnTo>
                    <a:pt x="1563" y="2345"/>
                  </a:lnTo>
                  <a:lnTo>
                    <a:pt x="767" y="2345"/>
                  </a:lnTo>
                  <a:lnTo>
                    <a:pt x="767" y="782"/>
                  </a:lnTo>
                  <a:close/>
                  <a:moveTo>
                    <a:pt x="12362" y="3112"/>
                  </a:moveTo>
                  <a:lnTo>
                    <a:pt x="12362" y="12376"/>
                  </a:lnTo>
                  <a:lnTo>
                    <a:pt x="767" y="12376"/>
                  </a:lnTo>
                  <a:lnTo>
                    <a:pt x="767" y="3112"/>
                  </a:lnTo>
                  <a:lnTo>
                    <a:pt x="1563" y="3112"/>
                  </a:lnTo>
                  <a:lnTo>
                    <a:pt x="1563" y="3879"/>
                  </a:lnTo>
                  <a:lnTo>
                    <a:pt x="2330" y="3879"/>
                  </a:lnTo>
                  <a:lnTo>
                    <a:pt x="2330" y="3112"/>
                  </a:lnTo>
                  <a:lnTo>
                    <a:pt x="3865" y="3112"/>
                  </a:lnTo>
                  <a:lnTo>
                    <a:pt x="3865" y="3879"/>
                  </a:lnTo>
                  <a:lnTo>
                    <a:pt x="4647" y="3879"/>
                  </a:lnTo>
                  <a:lnTo>
                    <a:pt x="4647" y="3112"/>
                  </a:lnTo>
                  <a:lnTo>
                    <a:pt x="6182" y="3112"/>
                  </a:lnTo>
                  <a:lnTo>
                    <a:pt x="6182" y="3879"/>
                  </a:lnTo>
                  <a:lnTo>
                    <a:pt x="6949" y="3879"/>
                  </a:lnTo>
                  <a:lnTo>
                    <a:pt x="6949" y="3112"/>
                  </a:lnTo>
                  <a:lnTo>
                    <a:pt x="8483" y="3112"/>
                  </a:lnTo>
                  <a:lnTo>
                    <a:pt x="8483" y="3879"/>
                  </a:lnTo>
                  <a:lnTo>
                    <a:pt x="9264" y="3879"/>
                  </a:lnTo>
                  <a:lnTo>
                    <a:pt x="9264" y="3112"/>
                  </a:lnTo>
                  <a:lnTo>
                    <a:pt x="10799" y="3112"/>
                  </a:lnTo>
                  <a:lnTo>
                    <a:pt x="10799" y="3879"/>
                  </a:lnTo>
                  <a:lnTo>
                    <a:pt x="11566" y="3879"/>
                  </a:lnTo>
                  <a:lnTo>
                    <a:pt x="11566" y="3112"/>
                  </a:lnTo>
                  <a:close/>
                  <a:moveTo>
                    <a:pt x="0" y="1"/>
                  </a:moveTo>
                  <a:lnTo>
                    <a:pt x="0" y="13144"/>
                  </a:lnTo>
                  <a:lnTo>
                    <a:pt x="13129" y="13144"/>
                  </a:lnTo>
                  <a:lnTo>
                    <a:pt x="13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205377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205377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205377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2227125" y="3914050"/>
              <a:ext cx="38375" cy="19575"/>
            </a:xfrm>
            <a:custGeom>
              <a:avLst/>
              <a:gdLst/>
              <a:ahLst/>
              <a:cxnLst/>
              <a:rect l="l" t="t" r="r" b="b"/>
              <a:pathLst>
                <a:path w="1535" h="783" extrusionOk="0">
                  <a:moveTo>
                    <a:pt x="0" y="1"/>
                  </a:moveTo>
                  <a:lnTo>
                    <a:pt x="0"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2227125" y="3952800"/>
              <a:ext cx="38375" cy="19200"/>
            </a:xfrm>
            <a:custGeom>
              <a:avLst/>
              <a:gdLst/>
              <a:ahLst/>
              <a:cxnLst/>
              <a:rect l="l" t="t" r="r" b="b"/>
              <a:pathLst>
                <a:path w="1535" h="768" extrusionOk="0">
                  <a:moveTo>
                    <a:pt x="0" y="0"/>
                  </a:moveTo>
                  <a:lnTo>
                    <a:pt x="0"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205377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2227125" y="3991150"/>
              <a:ext cx="38375" cy="19225"/>
            </a:xfrm>
            <a:custGeom>
              <a:avLst/>
              <a:gdLst/>
              <a:ahLst/>
              <a:cxnLst/>
              <a:rect l="l" t="t" r="r" b="b"/>
              <a:pathLst>
                <a:path w="1535" h="769" extrusionOk="0">
                  <a:moveTo>
                    <a:pt x="0" y="1"/>
                  </a:moveTo>
                  <a:lnTo>
                    <a:pt x="0"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2227125" y="4029875"/>
              <a:ext cx="38375" cy="19200"/>
            </a:xfrm>
            <a:custGeom>
              <a:avLst/>
              <a:gdLst/>
              <a:ahLst/>
              <a:cxnLst/>
              <a:rect l="l" t="t" r="r" b="b"/>
              <a:pathLst>
                <a:path w="1535" h="768" extrusionOk="0">
                  <a:moveTo>
                    <a:pt x="0" y="0"/>
                  </a:moveTo>
                  <a:lnTo>
                    <a:pt x="0"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2169225" y="3914050"/>
              <a:ext cx="38400" cy="19575"/>
            </a:xfrm>
            <a:custGeom>
              <a:avLst/>
              <a:gdLst/>
              <a:ahLst/>
              <a:cxnLst/>
              <a:rect l="l" t="t" r="r" b="b"/>
              <a:pathLst>
                <a:path w="1536" h="783" extrusionOk="0">
                  <a:moveTo>
                    <a:pt x="1" y="1"/>
                  </a:moveTo>
                  <a:lnTo>
                    <a:pt x="1" y="783"/>
                  </a:lnTo>
                  <a:lnTo>
                    <a:pt x="1535" y="783"/>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2169225" y="3952800"/>
              <a:ext cx="38400" cy="19200"/>
            </a:xfrm>
            <a:custGeom>
              <a:avLst/>
              <a:gdLst/>
              <a:ahLst/>
              <a:cxnLst/>
              <a:rect l="l" t="t" r="r" b="b"/>
              <a:pathLst>
                <a:path w="1536" h="768" extrusionOk="0">
                  <a:moveTo>
                    <a:pt x="1" y="0"/>
                  </a:moveTo>
                  <a:lnTo>
                    <a:pt x="1" y="768"/>
                  </a:lnTo>
                  <a:lnTo>
                    <a:pt x="1535" y="768"/>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2169225" y="3991150"/>
              <a:ext cx="38400" cy="19225"/>
            </a:xfrm>
            <a:custGeom>
              <a:avLst/>
              <a:gdLst/>
              <a:ahLst/>
              <a:cxnLst/>
              <a:rect l="l" t="t" r="r" b="b"/>
              <a:pathLst>
                <a:path w="1536" h="769" extrusionOk="0">
                  <a:moveTo>
                    <a:pt x="1" y="1"/>
                  </a:moveTo>
                  <a:lnTo>
                    <a:pt x="1" y="768"/>
                  </a:lnTo>
                  <a:lnTo>
                    <a:pt x="1535" y="768"/>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2169225" y="4029875"/>
              <a:ext cx="38400" cy="19200"/>
            </a:xfrm>
            <a:custGeom>
              <a:avLst/>
              <a:gdLst/>
              <a:ahLst/>
              <a:cxnLst/>
              <a:rect l="l" t="t" r="r" b="b"/>
              <a:pathLst>
                <a:path w="1536" h="768" extrusionOk="0">
                  <a:moveTo>
                    <a:pt x="1" y="0"/>
                  </a:moveTo>
                  <a:lnTo>
                    <a:pt x="1" y="767"/>
                  </a:lnTo>
                  <a:lnTo>
                    <a:pt x="1535" y="767"/>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111675" y="3914050"/>
              <a:ext cx="38400" cy="19575"/>
            </a:xfrm>
            <a:custGeom>
              <a:avLst/>
              <a:gdLst/>
              <a:ahLst/>
              <a:cxnLst/>
              <a:rect l="l" t="t" r="r" b="b"/>
              <a:pathLst>
                <a:path w="1536" h="783" extrusionOk="0">
                  <a:moveTo>
                    <a:pt x="1" y="1"/>
                  </a:moveTo>
                  <a:lnTo>
                    <a:pt x="1" y="783"/>
                  </a:lnTo>
                  <a:lnTo>
                    <a:pt x="1536" y="783"/>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2111675" y="3952800"/>
              <a:ext cx="38400" cy="19200"/>
            </a:xfrm>
            <a:custGeom>
              <a:avLst/>
              <a:gdLst/>
              <a:ahLst/>
              <a:cxnLst/>
              <a:rect l="l" t="t" r="r" b="b"/>
              <a:pathLst>
                <a:path w="1536" h="768" extrusionOk="0">
                  <a:moveTo>
                    <a:pt x="1" y="0"/>
                  </a:moveTo>
                  <a:lnTo>
                    <a:pt x="1" y="768"/>
                  </a:lnTo>
                  <a:lnTo>
                    <a:pt x="1536" y="768"/>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2111675" y="3991150"/>
              <a:ext cx="38400" cy="19225"/>
            </a:xfrm>
            <a:custGeom>
              <a:avLst/>
              <a:gdLst/>
              <a:ahLst/>
              <a:cxnLst/>
              <a:rect l="l" t="t" r="r" b="b"/>
              <a:pathLst>
                <a:path w="1536" h="769" extrusionOk="0">
                  <a:moveTo>
                    <a:pt x="1" y="1"/>
                  </a:moveTo>
                  <a:lnTo>
                    <a:pt x="1" y="768"/>
                  </a:lnTo>
                  <a:lnTo>
                    <a:pt x="1536" y="768"/>
                  </a:lnTo>
                  <a:lnTo>
                    <a:pt x="1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2111675" y="4029875"/>
              <a:ext cx="38400" cy="19200"/>
            </a:xfrm>
            <a:custGeom>
              <a:avLst/>
              <a:gdLst/>
              <a:ahLst/>
              <a:cxnLst/>
              <a:rect l="l" t="t" r="r" b="b"/>
              <a:pathLst>
                <a:path w="1536" h="768" extrusionOk="0">
                  <a:moveTo>
                    <a:pt x="1" y="0"/>
                  </a:moveTo>
                  <a:lnTo>
                    <a:pt x="1" y="767"/>
                  </a:lnTo>
                  <a:lnTo>
                    <a:pt x="1536" y="767"/>
                  </a:lnTo>
                  <a:lnTo>
                    <a:pt x="15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46"/>
          <p:cNvSpPr/>
          <p:nvPr/>
        </p:nvSpPr>
        <p:spPr>
          <a:xfrm>
            <a:off x="3184424" y="2233588"/>
            <a:ext cx="319325" cy="363300"/>
          </a:xfrm>
          <a:custGeom>
            <a:avLst/>
            <a:gdLst/>
            <a:ahLst/>
            <a:cxnLst/>
            <a:rect l="l" t="t" r="r" b="b"/>
            <a:pathLst>
              <a:path w="11553" h="13144" extrusionOk="0">
                <a:moveTo>
                  <a:pt x="1535" y="7204"/>
                </a:moveTo>
                <a:lnTo>
                  <a:pt x="1535" y="9038"/>
                </a:lnTo>
                <a:lnTo>
                  <a:pt x="768" y="8640"/>
                </a:lnTo>
                <a:lnTo>
                  <a:pt x="768" y="7588"/>
                </a:lnTo>
                <a:lnTo>
                  <a:pt x="1535" y="7204"/>
                </a:lnTo>
                <a:close/>
                <a:moveTo>
                  <a:pt x="10004" y="7204"/>
                </a:moveTo>
                <a:lnTo>
                  <a:pt x="10771" y="7588"/>
                </a:lnTo>
                <a:lnTo>
                  <a:pt x="10771" y="8640"/>
                </a:lnTo>
                <a:lnTo>
                  <a:pt x="10004" y="9038"/>
                </a:lnTo>
                <a:lnTo>
                  <a:pt x="10004" y="7204"/>
                </a:lnTo>
                <a:close/>
                <a:moveTo>
                  <a:pt x="3070" y="6196"/>
                </a:moveTo>
                <a:lnTo>
                  <a:pt x="3070" y="10046"/>
                </a:lnTo>
                <a:lnTo>
                  <a:pt x="2303" y="10046"/>
                </a:lnTo>
                <a:lnTo>
                  <a:pt x="2303" y="6196"/>
                </a:lnTo>
                <a:close/>
                <a:moveTo>
                  <a:pt x="9237" y="6196"/>
                </a:moveTo>
                <a:lnTo>
                  <a:pt x="9237" y="10046"/>
                </a:lnTo>
                <a:lnTo>
                  <a:pt x="8469" y="10046"/>
                </a:lnTo>
                <a:lnTo>
                  <a:pt x="8469" y="6196"/>
                </a:lnTo>
                <a:close/>
                <a:moveTo>
                  <a:pt x="6153" y="11609"/>
                </a:moveTo>
                <a:lnTo>
                  <a:pt x="6153" y="12376"/>
                </a:lnTo>
                <a:lnTo>
                  <a:pt x="5386" y="12376"/>
                </a:lnTo>
                <a:lnTo>
                  <a:pt x="5386" y="11609"/>
                </a:lnTo>
                <a:close/>
                <a:moveTo>
                  <a:pt x="5770" y="1"/>
                </a:moveTo>
                <a:cubicBezTo>
                  <a:pt x="2587" y="1"/>
                  <a:pt x="1" y="2600"/>
                  <a:pt x="1" y="5798"/>
                </a:cubicBezTo>
                <a:lnTo>
                  <a:pt x="1" y="9123"/>
                </a:lnTo>
                <a:lnTo>
                  <a:pt x="1535" y="9890"/>
                </a:lnTo>
                <a:lnTo>
                  <a:pt x="1535" y="10813"/>
                </a:lnTo>
                <a:lnTo>
                  <a:pt x="3851" y="10813"/>
                </a:lnTo>
                <a:lnTo>
                  <a:pt x="3851" y="5414"/>
                </a:lnTo>
                <a:lnTo>
                  <a:pt x="1535" y="5414"/>
                </a:lnTo>
                <a:lnTo>
                  <a:pt x="1535" y="6338"/>
                </a:lnTo>
                <a:lnTo>
                  <a:pt x="768" y="6721"/>
                </a:lnTo>
                <a:lnTo>
                  <a:pt x="768" y="5798"/>
                </a:lnTo>
                <a:cubicBezTo>
                  <a:pt x="768" y="3027"/>
                  <a:pt x="3013" y="782"/>
                  <a:pt x="5770" y="782"/>
                </a:cubicBezTo>
                <a:cubicBezTo>
                  <a:pt x="8526" y="782"/>
                  <a:pt x="10771" y="3027"/>
                  <a:pt x="10771" y="5798"/>
                </a:cubicBezTo>
                <a:lnTo>
                  <a:pt x="10771" y="6721"/>
                </a:lnTo>
                <a:lnTo>
                  <a:pt x="10004" y="6338"/>
                </a:lnTo>
                <a:lnTo>
                  <a:pt x="10004" y="5414"/>
                </a:lnTo>
                <a:lnTo>
                  <a:pt x="7702" y="5414"/>
                </a:lnTo>
                <a:lnTo>
                  <a:pt x="7702" y="10813"/>
                </a:lnTo>
                <a:lnTo>
                  <a:pt x="9237" y="10813"/>
                </a:lnTo>
                <a:lnTo>
                  <a:pt x="9237" y="11609"/>
                </a:lnTo>
                <a:lnTo>
                  <a:pt x="6920" y="11609"/>
                </a:lnTo>
                <a:lnTo>
                  <a:pt x="6920" y="10828"/>
                </a:lnTo>
                <a:lnTo>
                  <a:pt x="4618" y="10828"/>
                </a:lnTo>
                <a:lnTo>
                  <a:pt x="4618" y="13144"/>
                </a:lnTo>
                <a:lnTo>
                  <a:pt x="6920" y="13144"/>
                </a:lnTo>
                <a:lnTo>
                  <a:pt x="6920" y="12376"/>
                </a:lnTo>
                <a:lnTo>
                  <a:pt x="10004" y="12376"/>
                </a:lnTo>
                <a:lnTo>
                  <a:pt x="10004" y="9890"/>
                </a:lnTo>
                <a:lnTo>
                  <a:pt x="11552" y="9123"/>
                </a:lnTo>
                <a:lnTo>
                  <a:pt x="11552" y="5798"/>
                </a:lnTo>
                <a:cubicBezTo>
                  <a:pt x="11552" y="2600"/>
                  <a:pt x="8953" y="1"/>
                  <a:pt x="5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04;p46">
            <a:extLst>
              <a:ext uri="{FF2B5EF4-FFF2-40B4-BE49-F238E27FC236}">
                <a16:creationId xmlns:a16="http://schemas.microsoft.com/office/drawing/2014/main" id="{B7481CEB-CFAE-4AFC-A7AF-289BA992FDA8}"/>
              </a:ext>
            </a:extLst>
          </p:cNvPr>
          <p:cNvSpPr txBox="1">
            <a:spLocks/>
          </p:cNvSpPr>
          <p:nvPr/>
        </p:nvSpPr>
        <p:spPr>
          <a:xfrm>
            <a:off x="6900760" y="3310675"/>
            <a:ext cx="2195100" cy="37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000"/>
              <a:buFont typeface="Bellota Text"/>
              <a:buNone/>
              <a:defRPr sz="2200" b="1" i="0" u="none" strike="noStrike" cap="none">
                <a:solidFill>
                  <a:schemeClr val="dk2"/>
                </a:solidFill>
                <a:latin typeface="Lexend Deca"/>
                <a:ea typeface="Lexend Deca"/>
                <a:cs typeface="Lexend Deca"/>
                <a:sym typeface="Lexend Deca"/>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Budget</a:t>
            </a:r>
          </a:p>
        </p:txBody>
      </p:sp>
      <p:sp>
        <p:nvSpPr>
          <p:cNvPr id="38" name="Google Shape;405;p46">
            <a:extLst>
              <a:ext uri="{FF2B5EF4-FFF2-40B4-BE49-F238E27FC236}">
                <a16:creationId xmlns:a16="http://schemas.microsoft.com/office/drawing/2014/main" id="{50AF6BF1-B7CE-416F-BA68-A1D8F0D03A31}"/>
              </a:ext>
            </a:extLst>
          </p:cNvPr>
          <p:cNvSpPr txBox="1">
            <a:spLocks/>
          </p:cNvSpPr>
          <p:nvPr/>
        </p:nvSpPr>
        <p:spPr>
          <a:xfrm>
            <a:off x="6900760" y="3683874"/>
            <a:ext cx="2195100" cy="9277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1"/>
                </a:solidFill>
                <a:latin typeface="Bellota Text"/>
                <a:ea typeface="Bellota Text"/>
                <a:cs typeface="Bellota Text"/>
                <a:sym typeface="Bellota Text"/>
              </a:defRPr>
            </a:lvl1pPr>
            <a:lvl2pPr marL="914400" marR="0" lvl="1"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2pPr>
            <a:lvl3pPr marL="1371600" marR="0" lvl="2"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3pPr>
            <a:lvl4pPr marL="1828800" marR="0" lvl="3"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4pPr>
            <a:lvl5pPr marL="2286000" marR="0" lvl="4"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5pPr>
            <a:lvl6pPr marL="2743200" marR="0" lvl="5"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6pPr>
            <a:lvl7pPr marL="3200400" marR="0" lvl="6"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7pPr>
            <a:lvl8pPr marL="3657600" marR="0" lvl="7"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8pPr>
            <a:lvl9pPr marL="4114800" marR="0" lvl="8" indent="-330200" algn="ctr" rtl="0">
              <a:lnSpc>
                <a:spcPct val="100000"/>
              </a:lnSpc>
              <a:spcBef>
                <a:spcPts val="0"/>
              </a:spcBef>
              <a:spcAft>
                <a:spcPts val="0"/>
              </a:spcAft>
              <a:buClr>
                <a:schemeClr val="dk2"/>
              </a:buClr>
              <a:buSzPts val="1600"/>
              <a:buFont typeface="Bellota Text"/>
              <a:buNone/>
              <a:defRPr sz="1600" b="0" i="0" u="none" strike="noStrike" cap="none">
                <a:solidFill>
                  <a:schemeClr val="dk2"/>
                </a:solidFill>
                <a:latin typeface="Bellota Text"/>
                <a:ea typeface="Bellota Text"/>
                <a:cs typeface="Bellota Text"/>
                <a:sym typeface="Bellota Text"/>
              </a:defRPr>
            </a:lvl9pPr>
          </a:lstStyle>
          <a:p>
            <a:pPr marL="0" indent="0"/>
            <a:r>
              <a:rPr lang="en-US" dirty="0"/>
              <a:t>Using program model to create this; attributable vs. inappropriate costs</a:t>
            </a:r>
          </a:p>
        </p:txBody>
      </p:sp>
      <p:sp>
        <p:nvSpPr>
          <p:cNvPr id="39" name="Google Shape;408;p46">
            <a:extLst>
              <a:ext uri="{FF2B5EF4-FFF2-40B4-BE49-F238E27FC236}">
                <a16:creationId xmlns:a16="http://schemas.microsoft.com/office/drawing/2014/main" id="{5FC547DA-5BD9-4D7A-8BA7-6DC044A69AA7}"/>
              </a:ext>
            </a:extLst>
          </p:cNvPr>
          <p:cNvSpPr/>
          <p:nvPr/>
        </p:nvSpPr>
        <p:spPr>
          <a:xfrm>
            <a:off x="7413573" y="1815075"/>
            <a:ext cx="1169475" cy="1198925"/>
          </a:xfrm>
          <a:custGeom>
            <a:avLst/>
            <a:gdLst/>
            <a:ahLst/>
            <a:cxnLst/>
            <a:rect l="l" t="t" r="r" b="b"/>
            <a:pathLst>
              <a:path w="46779" h="47957" extrusionOk="0">
                <a:moveTo>
                  <a:pt x="23440" y="1"/>
                </a:moveTo>
                <a:cubicBezTo>
                  <a:pt x="23423" y="1"/>
                  <a:pt x="23407" y="1"/>
                  <a:pt x="23390" y="1"/>
                </a:cubicBezTo>
                <a:cubicBezTo>
                  <a:pt x="21486" y="72"/>
                  <a:pt x="18658" y="3283"/>
                  <a:pt x="16854" y="3866"/>
                </a:cubicBezTo>
                <a:cubicBezTo>
                  <a:pt x="16325" y="4037"/>
                  <a:pt x="15593" y="4078"/>
                  <a:pt x="14782" y="4078"/>
                </a:cubicBezTo>
                <a:cubicBezTo>
                  <a:pt x="14018" y="4078"/>
                  <a:pt x="13185" y="4042"/>
                  <a:pt x="12386" y="4042"/>
                </a:cubicBezTo>
                <a:cubicBezTo>
                  <a:pt x="11138" y="4042"/>
                  <a:pt x="9974" y="4131"/>
                  <a:pt x="9294" y="4590"/>
                </a:cubicBezTo>
                <a:cubicBezTo>
                  <a:pt x="7717" y="5642"/>
                  <a:pt x="7390" y="10018"/>
                  <a:pt x="6267" y="11553"/>
                </a:cubicBezTo>
                <a:cubicBezTo>
                  <a:pt x="5159" y="13087"/>
                  <a:pt x="1167" y="14764"/>
                  <a:pt x="584" y="16569"/>
                </a:cubicBezTo>
                <a:cubicBezTo>
                  <a:pt x="1" y="18373"/>
                  <a:pt x="2232" y="22082"/>
                  <a:pt x="2232" y="23987"/>
                </a:cubicBezTo>
                <a:cubicBezTo>
                  <a:pt x="2232" y="25876"/>
                  <a:pt x="1" y="29585"/>
                  <a:pt x="584" y="31389"/>
                </a:cubicBezTo>
                <a:cubicBezTo>
                  <a:pt x="1167" y="33194"/>
                  <a:pt x="5159" y="34884"/>
                  <a:pt x="6267" y="36419"/>
                </a:cubicBezTo>
                <a:cubicBezTo>
                  <a:pt x="7390" y="37954"/>
                  <a:pt x="7760" y="42259"/>
                  <a:pt x="9294" y="43381"/>
                </a:cubicBezTo>
                <a:cubicBezTo>
                  <a:pt x="9946" y="43852"/>
                  <a:pt x="11081" y="43949"/>
                  <a:pt x="12311" y="43949"/>
                </a:cubicBezTo>
                <a:cubicBezTo>
                  <a:pt x="13167" y="43949"/>
                  <a:pt x="14069" y="43902"/>
                  <a:pt x="14884" y="43902"/>
                </a:cubicBezTo>
                <a:cubicBezTo>
                  <a:pt x="15655" y="43902"/>
                  <a:pt x="16349" y="43944"/>
                  <a:pt x="16854" y="44107"/>
                </a:cubicBezTo>
                <a:cubicBezTo>
                  <a:pt x="18658" y="44689"/>
                  <a:pt x="21486" y="47957"/>
                  <a:pt x="23390" y="47957"/>
                </a:cubicBezTo>
                <a:cubicBezTo>
                  <a:pt x="25279" y="47957"/>
                  <a:pt x="28121" y="44689"/>
                  <a:pt x="29926" y="44107"/>
                </a:cubicBezTo>
                <a:cubicBezTo>
                  <a:pt x="30431" y="43944"/>
                  <a:pt x="31124" y="43902"/>
                  <a:pt x="31895" y="43902"/>
                </a:cubicBezTo>
                <a:cubicBezTo>
                  <a:pt x="32710" y="43902"/>
                  <a:pt x="33612" y="43949"/>
                  <a:pt x="34469" y="43949"/>
                </a:cubicBezTo>
                <a:cubicBezTo>
                  <a:pt x="35698" y="43949"/>
                  <a:pt x="36834" y="43852"/>
                  <a:pt x="37485" y="43381"/>
                </a:cubicBezTo>
                <a:cubicBezTo>
                  <a:pt x="39020" y="42259"/>
                  <a:pt x="39389" y="37954"/>
                  <a:pt x="40498" y="36419"/>
                </a:cubicBezTo>
                <a:cubicBezTo>
                  <a:pt x="41620" y="34884"/>
                  <a:pt x="45598" y="33194"/>
                  <a:pt x="46195" y="31389"/>
                </a:cubicBezTo>
                <a:cubicBezTo>
                  <a:pt x="46778" y="29585"/>
                  <a:pt x="44547" y="25876"/>
                  <a:pt x="44547" y="23987"/>
                </a:cubicBezTo>
                <a:cubicBezTo>
                  <a:pt x="44547" y="22082"/>
                  <a:pt x="46778" y="18373"/>
                  <a:pt x="46195" y="16569"/>
                </a:cubicBezTo>
                <a:cubicBezTo>
                  <a:pt x="45598" y="14764"/>
                  <a:pt x="41620" y="13087"/>
                  <a:pt x="40498" y="11553"/>
                </a:cubicBezTo>
                <a:cubicBezTo>
                  <a:pt x="39389" y="10018"/>
                  <a:pt x="39062" y="5628"/>
                  <a:pt x="37485" y="4590"/>
                </a:cubicBezTo>
                <a:cubicBezTo>
                  <a:pt x="36868" y="4188"/>
                  <a:pt x="35854" y="4100"/>
                  <a:pt x="34742" y="4100"/>
                </a:cubicBezTo>
                <a:cubicBezTo>
                  <a:pt x="33882" y="4100"/>
                  <a:pt x="32963" y="4153"/>
                  <a:pt x="32123" y="4153"/>
                </a:cubicBezTo>
                <a:cubicBezTo>
                  <a:pt x="31254" y="4153"/>
                  <a:pt x="30470" y="4096"/>
                  <a:pt x="29926" y="3866"/>
                </a:cubicBezTo>
                <a:cubicBezTo>
                  <a:pt x="28193" y="3134"/>
                  <a:pt x="25330" y="1"/>
                  <a:pt x="23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1039;p103">
            <a:extLst>
              <a:ext uri="{FF2B5EF4-FFF2-40B4-BE49-F238E27FC236}">
                <a16:creationId xmlns:a16="http://schemas.microsoft.com/office/drawing/2014/main" id="{59D0E25D-5E89-470C-A04C-B7BA6994F8EA}"/>
              </a:ext>
            </a:extLst>
          </p:cNvPr>
          <p:cNvGrpSpPr/>
          <p:nvPr/>
        </p:nvGrpSpPr>
        <p:grpSpPr>
          <a:xfrm>
            <a:off x="7815430" y="2243172"/>
            <a:ext cx="365760" cy="365760"/>
            <a:chOff x="-61354875" y="2671225"/>
            <a:chExt cx="316650" cy="316650"/>
          </a:xfrm>
          <a:solidFill>
            <a:schemeClr val="bg1"/>
          </a:solidFill>
        </p:grpSpPr>
        <p:sp>
          <p:nvSpPr>
            <p:cNvPr id="49" name="Google Shape;11040;p103">
              <a:extLst>
                <a:ext uri="{FF2B5EF4-FFF2-40B4-BE49-F238E27FC236}">
                  <a16:creationId xmlns:a16="http://schemas.microsoft.com/office/drawing/2014/main" id="{838678D6-B2C7-4254-94FD-CEDC7120AB66}"/>
                </a:ext>
              </a:extLst>
            </p:cNvPr>
            <p:cNvSpPr/>
            <p:nvPr/>
          </p:nvSpPr>
          <p:spPr>
            <a:xfrm>
              <a:off x="-61354875" y="2671225"/>
              <a:ext cx="316650" cy="316650"/>
            </a:xfrm>
            <a:custGeom>
              <a:avLst/>
              <a:gdLst/>
              <a:ahLst/>
              <a:cxnLst/>
              <a:rect l="l" t="t" r="r" b="b"/>
              <a:pathLst>
                <a:path w="12666" h="12666" extrusionOk="0">
                  <a:moveTo>
                    <a:pt x="11405" y="1701"/>
                  </a:moveTo>
                  <a:cubicBezTo>
                    <a:pt x="11657" y="1701"/>
                    <a:pt x="11847" y="1890"/>
                    <a:pt x="11847" y="2111"/>
                  </a:cubicBezTo>
                  <a:lnTo>
                    <a:pt x="11847" y="3340"/>
                  </a:lnTo>
                  <a:lnTo>
                    <a:pt x="820" y="3340"/>
                  </a:lnTo>
                  <a:lnTo>
                    <a:pt x="820" y="2111"/>
                  </a:lnTo>
                  <a:cubicBezTo>
                    <a:pt x="820" y="1890"/>
                    <a:pt x="1009" y="1701"/>
                    <a:pt x="1198" y="1701"/>
                  </a:cubicBezTo>
                  <a:lnTo>
                    <a:pt x="1639" y="1701"/>
                  </a:lnTo>
                  <a:lnTo>
                    <a:pt x="1639" y="2111"/>
                  </a:lnTo>
                  <a:cubicBezTo>
                    <a:pt x="1639" y="2363"/>
                    <a:pt x="1828" y="2552"/>
                    <a:pt x="2048" y="2552"/>
                  </a:cubicBezTo>
                  <a:cubicBezTo>
                    <a:pt x="2237" y="2552"/>
                    <a:pt x="2427" y="2363"/>
                    <a:pt x="2427" y="2111"/>
                  </a:cubicBezTo>
                  <a:lnTo>
                    <a:pt x="2427" y="1701"/>
                  </a:lnTo>
                  <a:lnTo>
                    <a:pt x="5892" y="1701"/>
                  </a:lnTo>
                  <a:lnTo>
                    <a:pt x="5892" y="2111"/>
                  </a:lnTo>
                  <a:cubicBezTo>
                    <a:pt x="5892" y="2363"/>
                    <a:pt x="6081" y="2552"/>
                    <a:pt x="6333" y="2552"/>
                  </a:cubicBezTo>
                  <a:cubicBezTo>
                    <a:pt x="6585" y="2552"/>
                    <a:pt x="6743" y="2363"/>
                    <a:pt x="6743" y="2111"/>
                  </a:cubicBezTo>
                  <a:lnTo>
                    <a:pt x="6743" y="1701"/>
                  </a:lnTo>
                  <a:lnTo>
                    <a:pt x="10208" y="1701"/>
                  </a:lnTo>
                  <a:lnTo>
                    <a:pt x="10208" y="2111"/>
                  </a:lnTo>
                  <a:cubicBezTo>
                    <a:pt x="10208" y="2363"/>
                    <a:pt x="10397" y="2552"/>
                    <a:pt x="10618" y="2552"/>
                  </a:cubicBezTo>
                  <a:cubicBezTo>
                    <a:pt x="10870" y="2552"/>
                    <a:pt x="11027" y="2363"/>
                    <a:pt x="11027" y="2111"/>
                  </a:cubicBezTo>
                  <a:lnTo>
                    <a:pt x="11027" y="1701"/>
                  </a:lnTo>
                  <a:close/>
                  <a:moveTo>
                    <a:pt x="11878" y="4159"/>
                  </a:moveTo>
                  <a:lnTo>
                    <a:pt x="11878" y="6112"/>
                  </a:lnTo>
                  <a:lnTo>
                    <a:pt x="11847" y="6112"/>
                  </a:lnTo>
                  <a:cubicBezTo>
                    <a:pt x="11090" y="5072"/>
                    <a:pt x="9862" y="4442"/>
                    <a:pt x="8538" y="4442"/>
                  </a:cubicBezTo>
                  <a:cubicBezTo>
                    <a:pt x="6239" y="4442"/>
                    <a:pt x="4411" y="6301"/>
                    <a:pt x="4411" y="8569"/>
                  </a:cubicBezTo>
                  <a:cubicBezTo>
                    <a:pt x="4411" y="9168"/>
                    <a:pt x="4506" y="9735"/>
                    <a:pt x="4758" y="10239"/>
                  </a:cubicBezTo>
                  <a:lnTo>
                    <a:pt x="1261" y="10239"/>
                  </a:lnTo>
                  <a:cubicBezTo>
                    <a:pt x="1009" y="10239"/>
                    <a:pt x="851" y="10050"/>
                    <a:pt x="851" y="9830"/>
                  </a:cubicBezTo>
                  <a:lnTo>
                    <a:pt x="851" y="4159"/>
                  </a:lnTo>
                  <a:close/>
                  <a:moveTo>
                    <a:pt x="8538" y="5261"/>
                  </a:moveTo>
                  <a:cubicBezTo>
                    <a:pt x="10334" y="5261"/>
                    <a:pt x="11847" y="6774"/>
                    <a:pt x="11847" y="8569"/>
                  </a:cubicBezTo>
                  <a:cubicBezTo>
                    <a:pt x="11847" y="10397"/>
                    <a:pt x="10334" y="11877"/>
                    <a:pt x="8538" y="11877"/>
                  </a:cubicBezTo>
                  <a:cubicBezTo>
                    <a:pt x="6711" y="11877"/>
                    <a:pt x="5230" y="10397"/>
                    <a:pt x="5230" y="8569"/>
                  </a:cubicBezTo>
                  <a:cubicBezTo>
                    <a:pt x="5230" y="6774"/>
                    <a:pt x="6743" y="5261"/>
                    <a:pt x="8538" y="5261"/>
                  </a:cubicBezTo>
                  <a:close/>
                  <a:moveTo>
                    <a:pt x="2048" y="0"/>
                  </a:moveTo>
                  <a:cubicBezTo>
                    <a:pt x="1828" y="0"/>
                    <a:pt x="1639" y="189"/>
                    <a:pt x="1639" y="441"/>
                  </a:cubicBezTo>
                  <a:lnTo>
                    <a:pt x="1639" y="851"/>
                  </a:lnTo>
                  <a:lnTo>
                    <a:pt x="1198" y="851"/>
                  </a:lnTo>
                  <a:cubicBezTo>
                    <a:pt x="536" y="851"/>
                    <a:pt x="1" y="1418"/>
                    <a:pt x="1" y="2079"/>
                  </a:cubicBezTo>
                  <a:lnTo>
                    <a:pt x="1" y="9798"/>
                  </a:lnTo>
                  <a:cubicBezTo>
                    <a:pt x="1" y="10460"/>
                    <a:pt x="536" y="11027"/>
                    <a:pt x="1198" y="11027"/>
                  </a:cubicBezTo>
                  <a:lnTo>
                    <a:pt x="5230" y="11027"/>
                  </a:lnTo>
                  <a:cubicBezTo>
                    <a:pt x="5987" y="12003"/>
                    <a:pt x="7184" y="12665"/>
                    <a:pt x="8538" y="12665"/>
                  </a:cubicBezTo>
                  <a:cubicBezTo>
                    <a:pt x="10807" y="12665"/>
                    <a:pt x="12666" y="10838"/>
                    <a:pt x="12666" y="8538"/>
                  </a:cubicBezTo>
                  <a:lnTo>
                    <a:pt x="12666" y="2079"/>
                  </a:lnTo>
                  <a:cubicBezTo>
                    <a:pt x="12666" y="1418"/>
                    <a:pt x="12130" y="851"/>
                    <a:pt x="11405" y="851"/>
                  </a:cubicBezTo>
                  <a:lnTo>
                    <a:pt x="11027" y="851"/>
                  </a:lnTo>
                  <a:lnTo>
                    <a:pt x="11027" y="441"/>
                  </a:lnTo>
                  <a:cubicBezTo>
                    <a:pt x="11027" y="189"/>
                    <a:pt x="10807" y="0"/>
                    <a:pt x="10618" y="0"/>
                  </a:cubicBezTo>
                  <a:cubicBezTo>
                    <a:pt x="10397" y="0"/>
                    <a:pt x="10177" y="189"/>
                    <a:pt x="10177" y="441"/>
                  </a:cubicBezTo>
                  <a:lnTo>
                    <a:pt x="10177" y="851"/>
                  </a:lnTo>
                  <a:lnTo>
                    <a:pt x="6711" y="851"/>
                  </a:lnTo>
                  <a:lnTo>
                    <a:pt x="6711" y="441"/>
                  </a:lnTo>
                  <a:cubicBezTo>
                    <a:pt x="6711" y="189"/>
                    <a:pt x="6522" y="0"/>
                    <a:pt x="6333" y="0"/>
                  </a:cubicBezTo>
                  <a:cubicBezTo>
                    <a:pt x="6081" y="0"/>
                    <a:pt x="5892" y="189"/>
                    <a:pt x="5892" y="441"/>
                  </a:cubicBezTo>
                  <a:lnTo>
                    <a:pt x="5892" y="851"/>
                  </a:lnTo>
                  <a:lnTo>
                    <a:pt x="2427" y="851"/>
                  </a:lnTo>
                  <a:lnTo>
                    <a:pt x="2427" y="441"/>
                  </a:lnTo>
                  <a:cubicBezTo>
                    <a:pt x="2427" y="189"/>
                    <a:pt x="2237"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41;p103">
              <a:extLst>
                <a:ext uri="{FF2B5EF4-FFF2-40B4-BE49-F238E27FC236}">
                  <a16:creationId xmlns:a16="http://schemas.microsoft.com/office/drawing/2014/main" id="{C3A25BF8-914C-4D26-AEB1-6066C0A168A7}"/>
                </a:ext>
              </a:extLst>
            </p:cNvPr>
            <p:cNvSpPr/>
            <p:nvPr/>
          </p:nvSpPr>
          <p:spPr>
            <a:xfrm>
              <a:off x="-61172925" y="2813775"/>
              <a:ext cx="62225" cy="145725"/>
            </a:xfrm>
            <a:custGeom>
              <a:avLst/>
              <a:gdLst/>
              <a:ahLst/>
              <a:cxnLst/>
              <a:rect l="l" t="t" r="r" b="b"/>
              <a:pathLst>
                <a:path w="2489" h="5829" extrusionOk="0">
                  <a:moveTo>
                    <a:pt x="1260" y="0"/>
                  </a:moveTo>
                  <a:cubicBezTo>
                    <a:pt x="1008" y="0"/>
                    <a:pt x="819" y="190"/>
                    <a:pt x="819" y="410"/>
                  </a:cubicBezTo>
                  <a:lnTo>
                    <a:pt x="819" y="662"/>
                  </a:lnTo>
                  <a:cubicBezTo>
                    <a:pt x="347" y="820"/>
                    <a:pt x="0" y="1292"/>
                    <a:pt x="0" y="1859"/>
                  </a:cubicBezTo>
                  <a:cubicBezTo>
                    <a:pt x="0" y="2521"/>
                    <a:pt x="536" y="2899"/>
                    <a:pt x="977" y="3245"/>
                  </a:cubicBezTo>
                  <a:cubicBezTo>
                    <a:pt x="1292" y="3466"/>
                    <a:pt x="1639" y="3687"/>
                    <a:pt x="1639" y="3939"/>
                  </a:cubicBezTo>
                  <a:cubicBezTo>
                    <a:pt x="1639" y="4191"/>
                    <a:pt x="1450" y="4380"/>
                    <a:pt x="1260" y="4380"/>
                  </a:cubicBezTo>
                  <a:cubicBezTo>
                    <a:pt x="1008" y="4380"/>
                    <a:pt x="819" y="4191"/>
                    <a:pt x="819" y="3939"/>
                  </a:cubicBezTo>
                  <a:cubicBezTo>
                    <a:pt x="819" y="3718"/>
                    <a:pt x="630" y="3498"/>
                    <a:pt x="441" y="3498"/>
                  </a:cubicBezTo>
                  <a:cubicBezTo>
                    <a:pt x="189" y="3498"/>
                    <a:pt x="0" y="3718"/>
                    <a:pt x="0" y="3939"/>
                  </a:cubicBezTo>
                  <a:cubicBezTo>
                    <a:pt x="0" y="4506"/>
                    <a:pt x="347" y="4915"/>
                    <a:pt x="819" y="5136"/>
                  </a:cubicBezTo>
                  <a:lnTo>
                    <a:pt x="819" y="5388"/>
                  </a:lnTo>
                  <a:cubicBezTo>
                    <a:pt x="819" y="5640"/>
                    <a:pt x="1008" y="5829"/>
                    <a:pt x="1260" y="5829"/>
                  </a:cubicBezTo>
                  <a:cubicBezTo>
                    <a:pt x="1481" y="5829"/>
                    <a:pt x="1639" y="5640"/>
                    <a:pt x="1639" y="5388"/>
                  </a:cubicBezTo>
                  <a:lnTo>
                    <a:pt x="1639" y="5136"/>
                  </a:lnTo>
                  <a:cubicBezTo>
                    <a:pt x="2111" y="4978"/>
                    <a:pt x="2489" y="4506"/>
                    <a:pt x="2489" y="3939"/>
                  </a:cubicBezTo>
                  <a:cubicBezTo>
                    <a:pt x="2489" y="3277"/>
                    <a:pt x="1922" y="2867"/>
                    <a:pt x="1481" y="2552"/>
                  </a:cubicBezTo>
                  <a:cubicBezTo>
                    <a:pt x="1166" y="2332"/>
                    <a:pt x="819" y="2080"/>
                    <a:pt x="819" y="1859"/>
                  </a:cubicBezTo>
                  <a:cubicBezTo>
                    <a:pt x="819" y="1607"/>
                    <a:pt x="1008" y="1418"/>
                    <a:pt x="1260" y="1418"/>
                  </a:cubicBezTo>
                  <a:cubicBezTo>
                    <a:pt x="1513" y="1418"/>
                    <a:pt x="1639" y="1607"/>
                    <a:pt x="1639" y="1859"/>
                  </a:cubicBezTo>
                  <a:cubicBezTo>
                    <a:pt x="1639" y="2080"/>
                    <a:pt x="1859" y="2269"/>
                    <a:pt x="2048" y="2269"/>
                  </a:cubicBezTo>
                  <a:cubicBezTo>
                    <a:pt x="2300" y="2269"/>
                    <a:pt x="2489" y="2080"/>
                    <a:pt x="2489" y="1859"/>
                  </a:cubicBezTo>
                  <a:cubicBezTo>
                    <a:pt x="2489" y="1292"/>
                    <a:pt x="2143" y="883"/>
                    <a:pt x="1639" y="662"/>
                  </a:cubicBezTo>
                  <a:lnTo>
                    <a:pt x="1639" y="410"/>
                  </a:lnTo>
                  <a:cubicBezTo>
                    <a:pt x="1639" y="158"/>
                    <a:pt x="1450"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042;p103">
              <a:extLst>
                <a:ext uri="{FF2B5EF4-FFF2-40B4-BE49-F238E27FC236}">
                  <a16:creationId xmlns:a16="http://schemas.microsoft.com/office/drawing/2014/main" id="{7FEC1231-568F-49D7-AB9B-1FAFAB25EFC7}"/>
                </a:ext>
              </a:extLst>
            </p:cNvPr>
            <p:cNvSpPr/>
            <p:nvPr/>
          </p:nvSpPr>
          <p:spPr>
            <a:xfrm>
              <a:off x="-61313925" y="2796450"/>
              <a:ext cx="40975" cy="20500"/>
            </a:xfrm>
            <a:custGeom>
              <a:avLst/>
              <a:gdLst/>
              <a:ahLst/>
              <a:cxnLst/>
              <a:rect l="l" t="t" r="r" b="b"/>
              <a:pathLst>
                <a:path w="1639" h="820" extrusionOk="0">
                  <a:moveTo>
                    <a:pt x="410" y="0"/>
                  </a:moveTo>
                  <a:cubicBezTo>
                    <a:pt x="158" y="0"/>
                    <a:pt x="1" y="189"/>
                    <a:pt x="1" y="378"/>
                  </a:cubicBezTo>
                  <a:cubicBezTo>
                    <a:pt x="1" y="630"/>
                    <a:pt x="158" y="820"/>
                    <a:pt x="410" y="820"/>
                  </a:cubicBezTo>
                  <a:lnTo>
                    <a:pt x="1230" y="820"/>
                  </a:lnTo>
                  <a:cubicBezTo>
                    <a:pt x="1482" y="820"/>
                    <a:pt x="1639" y="630"/>
                    <a:pt x="1639" y="378"/>
                  </a:cubicBezTo>
                  <a:cubicBezTo>
                    <a:pt x="1639" y="158"/>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43;p103">
              <a:extLst>
                <a:ext uri="{FF2B5EF4-FFF2-40B4-BE49-F238E27FC236}">
                  <a16:creationId xmlns:a16="http://schemas.microsoft.com/office/drawing/2014/main" id="{D7E13341-B716-4C23-8F45-EDC7F9E88061}"/>
                </a:ext>
              </a:extLst>
            </p:cNvPr>
            <p:cNvSpPr/>
            <p:nvPr/>
          </p:nvSpPr>
          <p:spPr>
            <a:xfrm>
              <a:off x="-61313925" y="2837400"/>
              <a:ext cx="40975" cy="20500"/>
            </a:xfrm>
            <a:custGeom>
              <a:avLst/>
              <a:gdLst/>
              <a:ahLst/>
              <a:cxnLst/>
              <a:rect l="l" t="t" r="r" b="b"/>
              <a:pathLst>
                <a:path w="1639" h="820" extrusionOk="0">
                  <a:moveTo>
                    <a:pt x="410" y="1"/>
                  </a:moveTo>
                  <a:cubicBezTo>
                    <a:pt x="158" y="1"/>
                    <a:pt x="1" y="190"/>
                    <a:pt x="1" y="442"/>
                  </a:cubicBezTo>
                  <a:cubicBezTo>
                    <a:pt x="1" y="631"/>
                    <a:pt x="158" y="820"/>
                    <a:pt x="410" y="820"/>
                  </a:cubicBezTo>
                  <a:lnTo>
                    <a:pt x="1230" y="820"/>
                  </a:lnTo>
                  <a:cubicBezTo>
                    <a:pt x="1482" y="820"/>
                    <a:pt x="1639" y="631"/>
                    <a:pt x="1639" y="442"/>
                  </a:cubicBezTo>
                  <a:cubicBezTo>
                    <a:pt x="1639" y="190"/>
                    <a:pt x="1419" y="1"/>
                    <a:pt x="1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44;p103">
              <a:extLst>
                <a:ext uri="{FF2B5EF4-FFF2-40B4-BE49-F238E27FC236}">
                  <a16:creationId xmlns:a16="http://schemas.microsoft.com/office/drawing/2014/main" id="{29715EA4-1F6E-4815-8E05-C14155065C66}"/>
                </a:ext>
              </a:extLst>
            </p:cNvPr>
            <p:cNvSpPr/>
            <p:nvPr/>
          </p:nvSpPr>
          <p:spPr>
            <a:xfrm>
              <a:off x="-61313925" y="2877575"/>
              <a:ext cx="40975" cy="22075"/>
            </a:xfrm>
            <a:custGeom>
              <a:avLst/>
              <a:gdLst/>
              <a:ahLst/>
              <a:cxnLst/>
              <a:rect l="l" t="t" r="r" b="b"/>
              <a:pathLst>
                <a:path w="1639" h="883" extrusionOk="0">
                  <a:moveTo>
                    <a:pt x="410" y="0"/>
                  </a:moveTo>
                  <a:cubicBezTo>
                    <a:pt x="158" y="0"/>
                    <a:pt x="1" y="221"/>
                    <a:pt x="1" y="441"/>
                  </a:cubicBezTo>
                  <a:cubicBezTo>
                    <a:pt x="1" y="693"/>
                    <a:pt x="158" y="883"/>
                    <a:pt x="410" y="883"/>
                  </a:cubicBezTo>
                  <a:lnTo>
                    <a:pt x="1230" y="883"/>
                  </a:lnTo>
                  <a:cubicBezTo>
                    <a:pt x="1482" y="883"/>
                    <a:pt x="1639" y="693"/>
                    <a:pt x="1639" y="441"/>
                  </a:cubicBezTo>
                  <a:cubicBezTo>
                    <a:pt x="1639" y="221"/>
                    <a:pt x="1419" y="0"/>
                    <a:pt x="1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38695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87"/>
          <p:cNvSpPr txBox="1">
            <a:spLocks noGrp="1"/>
          </p:cNvSpPr>
          <p:nvPr>
            <p:ph type="ctrTitle"/>
          </p:nvPr>
        </p:nvSpPr>
        <p:spPr>
          <a:xfrm flipH="1">
            <a:off x="715150" y="1482525"/>
            <a:ext cx="3672300" cy="810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Thanks!</a:t>
            </a:r>
            <a:endParaRPr/>
          </a:p>
        </p:txBody>
      </p:sp>
      <p:sp>
        <p:nvSpPr>
          <p:cNvPr id="1708" name="Google Shape;1708;p87"/>
          <p:cNvSpPr txBox="1">
            <a:spLocks noGrp="1"/>
          </p:cNvSpPr>
          <p:nvPr>
            <p:ph type="subTitle" idx="1"/>
          </p:nvPr>
        </p:nvSpPr>
        <p:spPr>
          <a:xfrm flipH="1">
            <a:off x="715150" y="2885750"/>
            <a:ext cx="4242900" cy="7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hlinkClick r:id="rId3"/>
              </a:rPr>
              <a:t>gillanin@actnowillinois.org</a:t>
            </a:r>
            <a:endParaRPr lang="en-US" dirty="0"/>
          </a:p>
          <a:p>
            <a:pPr marL="0" lvl="0" indent="0" algn="l" rtl="0">
              <a:spcBef>
                <a:spcPts val="0"/>
              </a:spcBef>
              <a:spcAft>
                <a:spcPts val="0"/>
              </a:spcAft>
              <a:buNone/>
            </a:pPr>
            <a:r>
              <a:rPr lang="en-US" dirty="0"/>
              <a:t>(312) 714-0182</a:t>
            </a:r>
          </a:p>
          <a:p>
            <a:pPr marL="0" lvl="0" indent="0" algn="l" rtl="0">
              <a:spcBef>
                <a:spcPts val="0"/>
              </a:spcBef>
              <a:spcAft>
                <a:spcPts val="0"/>
              </a:spcAft>
              <a:buNone/>
            </a:pPr>
            <a:r>
              <a:rPr lang="en-US" dirty="0"/>
              <a:t>Actnowillinois.org</a:t>
            </a:r>
            <a:endParaRPr dirty="0"/>
          </a:p>
        </p:txBody>
      </p:sp>
      <p:sp>
        <p:nvSpPr>
          <p:cNvPr id="1709" name="Google Shape;1709;p87"/>
          <p:cNvSpPr txBox="1">
            <a:spLocks noGrp="1"/>
          </p:cNvSpPr>
          <p:nvPr>
            <p:ph type="subTitle" idx="2"/>
          </p:nvPr>
        </p:nvSpPr>
        <p:spPr>
          <a:xfrm flipH="1">
            <a:off x="715150" y="2437900"/>
            <a:ext cx="4242900" cy="34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Do you have any questions?</a:t>
            </a:r>
            <a:endParaRPr/>
          </a:p>
        </p:txBody>
      </p:sp>
      <p:sp>
        <p:nvSpPr>
          <p:cNvPr id="1710" name="Google Shape;1710;p87"/>
          <p:cNvSpPr/>
          <p:nvPr/>
        </p:nvSpPr>
        <p:spPr>
          <a:xfrm>
            <a:off x="719997" y="3689824"/>
            <a:ext cx="303327" cy="303327"/>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87"/>
          <p:cNvGrpSpPr/>
          <p:nvPr/>
        </p:nvGrpSpPr>
        <p:grpSpPr>
          <a:xfrm>
            <a:off x="1224670" y="3689832"/>
            <a:ext cx="303374" cy="303344"/>
            <a:chOff x="812101" y="2571761"/>
            <a:chExt cx="417066" cy="417024"/>
          </a:xfrm>
        </p:grpSpPr>
        <p:sp>
          <p:nvSpPr>
            <p:cNvPr id="1712" name="Google Shape;1712;p87"/>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87"/>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87"/>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87"/>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87"/>
          <p:cNvGrpSpPr/>
          <p:nvPr/>
        </p:nvGrpSpPr>
        <p:grpSpPr>
          <a:xfrm>
            <a:off x="1729390" y="3689832"/>
            <a:ext cx="303344" cy="303344"/>
            <a:chOff x="1323129" y="2571761"/>
            <a:chExt cx="417024" cy="417024"/>
          </a:xfrm>
        </p:grpSpPr>
        <p:sp>
          <p:nvSpPr>
            <p:cNvPr id="1717" name="Google Shape;1717;p87"/>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87"/>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87"/>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87"/>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87"/>
          <p:cNvGrpSpPr/>
          <p:nvPr/>
        </p:nvGrpSpPr>
        <p:grpSpPr>
          <a:xfrm>
            <a:off x="2234079" y="3692952"/>
            <a:ext cx="297237" cy="297237"/>
            <a:chOff x="2038375" y="3798025"/>
            <a:chExt cx="841792" cy="841792"/>
          </a:xfrm>
        </p:grpSpPr>
        <p:sp>
          <p:nvSpPr>
            <p:cNvPr id="1722" name="Google Shape;1722;p87"/>
            <p:cNvSpPr/>
            <p:nvPr/>
          </p:nvSpPr>
          <p:spPr>
            <a:xfrm>
              <a:off x="2186646" y="3907135"/>
              <a:ext cx="545341" cy="623694"/>
            </a:xfrm>
            <a:custGeom>
              <a:avLst/>
              <a:gdLst/>
              <a:ahLst/>
              <a:cxnLst/>
              <a:rect l="l" t="t" r="r" b="b"/>
              <a:pathLst>
                <a:path w="182541" h="208768" extrusionOk="0">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87"/>
            <p:cNvSpPr/>
            <p:nvPr/>
          </p:nvSpPr>
          <p:spPr>
            <a:xfrm>
              <a:off x="2038375" y="3798025"/>
              <a:ext cx="841792" cy="841792"/>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8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4982837" y="2150850"/>
            <a:ext cx="294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accent1"/>
                </a:solidFill>
              </a:rPr>
              <a:t>Recap</a:t>
            </a:r>
            <a:endParaRPr dirty="0"/>
          </a:p>
        </p:txBody>
      </p:sp>
      <p:sp>
        <p:nvSpPr>
          <p:cNvPr id="317" name="Google Shape;317;p40"/>
          <p:cNvSpPr txBox="1">
            <a:spLocks noGrp="1"/>
          </p:cNvSpPr>
          <p:nvPr>
            <p:ph type="title" idx="2"/>
          </p:nvPr>
        </p:nvSpPr>
        <p:spPr>
          <a:xfrm>
            <a:off x="1215763"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0"/>
          <p:cNvSpPr txBox="1">
            <a:spLocks noGrp="1"/>
          </p:cNvSpPr>
          <p:nvPr>
            <p:ph type="title"/>
          </p:nvPr>
        </p:nvSpPr>
        <p:spPr>
          <a:xfrm>
            <a:off x="-326571" y="695400"/>
            <a:ext cx="9797142" cy="375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6600" dirty="0"/>
              <a:t>ISBE Nita M. Lowey </a:t>
            </a:r>
            <a:r>
              <a:rPr lang="en" sz="6600" dirty="0">
                <a:solidFill>
                  <a:schemeClr val="dk2"/>
                </a:solidFill>
              </a:rPr>
              <a:t>21</a:t>
            </a:r>
            <a:r>
              <a:rPr lang="en" sz="6600" baseline="30000" dirty="0">
                <a:solidFill>
                  <a:schemeClr val="dk2"/>
                </a:solidFill>
              </a:rPr>
              <a:t>st</a:t>
            </a:r>
            <a:r>
              <a:rPr lang="en" sz="6600" dirty="0">
                <a:solidFill>
                  <a:schemeClr val="dk2"/>
                </a:solidFill>
              </a:rPr>
              <a:t> CCLC RFP</a:t>
            </a:r>
            <a:endParaRPr sz="6600"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F7E6C-4034-49DB-A7CF-E41AB2537396}"/>
              </a:ext>
            </a:extLst>
          </p:cNvPr>
          <p:cNvSpPr>
            <a:spLocks noGrp="1"/>
          </p:cNvSpPr>
          <p:nvPr>
            <p:ph type="body" idx="1"/>
          </p:nvPr>
        </p:nvSpPr>
        <p:spPr/>
        <p:txBody>
          <a:bodyPr/>
          <a:lstStyle/>
          <a:p>
            <a:r>
              <a:rPr lang="en-US" dirty="0"/>
              <a:t>Finished action plan</a:t>
            </a:r>
          </a:p>
        </p:txBody>
      </p:sp>
      <p:graphicFrame>
        <p:nvGraphicFramePr>
          <p:cNvPr id="3" name="Google Shape;323;p41">
            <a:extLst>
              <a:ext uri="{FF2B5EF4-FFF2-40B4-BE49-F238E27FC236}">
                <a16:creationId xmlns:a16="http://schemas.microsoft.com/office/drawing/2014/main" id="{B0786AE5-DA7C-44B4-A88D-AE43E28E68D2}"/>
              </a:ext>
            </a:extLst>
          </p:cNvPr>
          <p:cNvGraphicFramePr/>
          <p:nvPr>
            <p:extLst>
              <p:ext uri="{D42A27DB-BD31-4B8C-83A1-F6EECF244321}">
                <p14:modId xmlns:p14="http://schemas.microsoft.com/office/powerpoint/2010/main" val="2680301618"/>
              </p:ext>
            </p:extLst>
          </p:nvPr>
        </p:nvGraphicFramePr>
        <p:xfrm>
          <a:off x="568234" y="1278161"/>
          <a:ext cx="8007531" cy="3597200"/>
        </p:xfrm>
        <a:graphic>
          <a:graphicData uri="http://schemas.openxmlformats.org/drawingml/2006/table">
            <a:tbl>
              <a:tblPr>
                <a:noFill/>
                <a:tableStyleId>{C06C464E-4717-487F-8480-E25753B77B2D}</a:tableStyleId>
              </a:tblPr>
              <a:tblGrid>
                <a:gridCol w="3073104">
                  <a:extLst>
                    <a:ext uri="{9D8B030D-6E8A-4147-A177-3AD203B41FA5}">
                      <a16:colId xmlns:a16="http://schemas.microsoft.com/office/drawing/2014/main" val="20000"/>
                    </a:ext>
                  </a:extLst>
                </a:gridCol>
                <a:gridCol w="688998">
                  <a:extLst>
                    <a:ext uri="{9D8B030D-6E8A-4147-A177-3AD203B41FA5}">
                      <a16:colId xmlns:a16="http://schemas.microsoft.com/office/drawing/2014/main" val="20001"/>
                    </a:ext>
                  </a:extLst>
                </a:gridCol>
                <a:gridCol w="485026">
                  <a:extLst>
                    <a:ext uri="{9D8B030D-6E8A-4147-A177-3AD203B41FA5}">
                      <a16:colId xmlns:a16="http://schemas.microsoft.com/office/drawing/2014/main" val="20002"/>
                    </a:ext>
                  </a:extLst>
                </a:gridCol>
                <a:gridCol w="465536">
                  <a:extLst>
                    <a:ext uri="{9D8B030D-6E8A-4147-A177-3AD203B41FA5}">
                      <a16:colId xmlns:a16="http://schemas.microsoft.com/office/drawing/2014/main" val="20003"/>
                    </a:ext>
                  </a:extLst>
                </a:gridCol>
                <a:gridCol w="465536">
                  <a:extLst>
                    <a:ext uri="{9D8B030D-6E8A-4147-A177-3AD203B41FA5}">
                      <a16:colId xmlns:a16="http://schemas.microsoft.com/office/drawing/2014/main" val="20004"/>
                    </a:ext>
                  </a:extLst>
                </a:gridCol>
                <a:gridCol w="465536">
                  <a:extLst>
                    <a:ext uri="{9D8B030D-6E8A-4147-A177-3AD203B41FA5}">
                      <a16:colId xmlns:a16="http://schemas.microsoft.com/office/drawing/2014/main" val="20005"/>
                    </a:ext>
                  </a:extLst>
                </a:gridCol>
                <a:gridCol w="465536">
                  <a:extLst>
                    <a:ext uri="{9D8B030D-6E8A-4147-A177-3AD203B41FA5}">
                      <a16:colId xmlns:a16="http://schemas.microsoft.com/office/drawing/2014/main" val="20006"/>
                    </a:ext>
                  </a:extLst>
                </a:gridCol>
                <a:gridCol w="465536">
                  <a:extLst>
                    <a:ext uri="{9D8B030D-6E8A-4147-A177-3AD203B41FA5}">
                      <a16:colId xmlns:a16="http://schemas.microsoft.com/office/drawing/2014/main" val="20007"/>
                    </a:ext>
                  </a:extLst>
                </a:gridCol>
                <a:gridCol w="465536">
                  <a:extLst>
                    <a:ext uri="{9D8B030D-6E8A-4147-A177-3AD203B41FA5}">
                      <a16:colId xmlns:a16="http://schemas.microsoft.com/office/drawing/2014/main" val="20008"/>
                    </a:ext>
                  </a:extLst>
                </a:gridCol>
                <a:gridCol w="465536">
                  <a:extLst>
                    <a:ext uri="{9D8B030D-6E8A-4147-A177-3AD203B41FA5}">
                      <a16:colId xmlns:a16="http://schemas.microsoft.com/office/drawing/2014/main" val="20009"/>
                    </a:ext>
                  </a:extLst>
                </a:gridCol>
                <a:gridCol w="501651">
                  <a:extLst>
                    <a:ext uri="{9D8B030D-6E8A-4147-A177-3AD203B41FA5}">
                      <a16:colId xmlns:a16="http://schemas.microsoft.com/office/drawing/2014/main" val="20012"/>
                    </a:ext>
                  </a:extLst>
                </a:gridCol>
              </a:tblGrid>
              <a:tr h="352100">
                <a:tc>
                  <a:txBody>
                    <a:bodyPr/>
                    <a:lstStyle/>
                    <a:p>
                      <a:pPr marL="0" lvl="0" indent="0" algn="l" rtl="0">
                        <a:spcBef>
                          <a:spcPts val="0"/>
                        </a:spcBef>
                        <a:spcAft>
                          <a:spcPts val="0"/>
                        </a:spcAft>
                        <a:buNone/>
                      </a:pPr>
                      <a:r>
                        <a:rPr lang="en" sz="1200" b="1" dirty="0">
                          <a:solidFill>
                            <a:schemeClr val="lt1"/>
                          </a:solidFill>
                          <a:latin typeface="Lexend Deca"/>
                          <a:ea typeface="Lexend Deca"/>
                          <a:cs typeface="Lexend Deca"/>
                          <a:sym typeface="Lexend Deca"/>
                        </a:rPr>
                        <a:t>Steps</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000" b="1" dirty="0">
                          <a:solidFill>
                            <a:schemeClr val="lt1"/>
                          </a:solidFill>
                          <a:latin typeface="Lexend Deca"/>
                          <a:ea typeface="Lexend Deca"/>
                          <a:cs typeface="Lexend Deca"/>
                          <a:sym typeface="Lexend Deca"/>
                        </a:rPr>
                        <a:t>March</a:t>
                      </a:r>
                      <a:endParaRPr sz="10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1</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2-4</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5-7</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8-10</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11-13</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200" b="1" dirty="0">
                          <a:solidFill>
                            <a:schemeClr val="lt1"/>
                          </a:solidFill>
                          <a:latin typeface="Lexend Deca"/>
                          <a:ea typeface="Lexend Deca"/>
                          <a:cs typeface="Lexend Deca"/>
                          <a:sym typeface="Lexend Deca"/>
                        </a:rPr>
                        <a:t>14-17</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18-21</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22-25</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dirty="0">
                          <a:solidFill>
                            <a:schemeClr val="lt1"/>
                          </a:solidFill>
                          <a:latin typeface="Lexend Deca"/>
                          <a:ea typeface="Lexend Deca"/>
                          <a:cs typeface="Lexend Deca"/>
                          <a:sym typeface="Lexend Deca"/>
                        </a:rPr>
                        <a:t>26-28</a:t>
                      </a:r>
                      <a:endParaRPr sz="1200" b="1" dirty="0">
                        <a:solidFill>
                          <a:schemeClr val="lt1"/>
                        </a:solidFill>
                        <a:latin typeface="Lexend Deca"/>
                        <a:ea typeface="Lexend Deca"/>
                        <a:cs typeface="Lexend Deca"/>
                        <a:sym typeface="Lexend Deca"/>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1. Prep &amp; Take Notes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2. Designate Roles; Fill Application; Comm. </a:t>
                      </a:r>
                      <a:r>
                        <a:rPr lang="en" sz="1200" b="1">
                          <a:solidFill>
                            <a:schemeClr val="dk1"/>
                          </a:solidFill>
                          <a:latin typeface="Lexend Deca"/>
                          <a:ea typeface="Lexend Deca"/>
                          <a:cs typeface="Lexend Deca"/>
                          <a:sym typeface="Lexend Deca"/>
                        </a:rPr>
                        <a:t>Notif.; Contact Partners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rowSpan="4">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3. Need—Develop Surveys &amp; Find Supplemental Resources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4. Survey Dissemenation &amp; Collect Results; Letters of Support Due</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5. Narrative: needs; project/program plan; sustainability plan</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6. Goals; evaluation plan; budget</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rowSpan="3">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7. Budget review and revisions</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bg2"/>
                    </a:solidFill>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52100">
                <a:tc>
                  <a:txBody>
                    <a:bodyPr/>
                    <a:lstStyle/>
                    <a:p>
                      <a:pPr marL="0" lvl="0" indent="0" algn="l" rtl="0">
                        <a:spcBef>
                          <a:spcPts val="0"/>
                        </a:spcBef>
                        <a:spcAft>
                          <a:spcPts val="0"/>
                        </a:spcAft>
                        <a:buNone/>
                      </a:pPr>
                      <a:r>
                        <a:rPr lang="en" sz="1200" b="1" dirty="0">
                          <a:solidFill>
                            <a:schemeClr val="dk1"/>
                          </a:solidFill>
                          <a:latin typeface="Lexend Deca"/>
                          <a:ea typeface="Lexend Deca"/>
                          <a:cs typeface="Lexend Deca"/>
                          <a:sym typeface="Lexend Deca"/>
                        </a:rPr>
                        <a:t>8. Final checks and submission</a:t>
                      </a:r>
                      <a:endParaRPr sz="1200" b="1" dirty="0">
                        <a:solidFill>
                          <a:schemeClr val="dk1"/>
                        </a:solidFill>
                        <a:latin typeface="Lexend Deca"/>
                        <a:ea typeface="Lexend Deca"/>
                        <a:cs typeface="Lexend Deca"/>
                        <a:sym typeface="Lexend Deca"/>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rgbClr val="3A2061"/>
                        </a:solidFill>
                        <a:latin typeface="Boogaloo"/>
                        <a:ea typeface="Boogaloo"/>
                        <a:cs typeface="Boogaloo"/>
                        <a:sym typeface="Boogaloo"/>
                      </a:endParaRP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dirty="0">
                        <a:solidFill>
                          <a:srgbClr val="3A2061"/>
                        </a:solidFill>
                        <a:latin typeface="Boogaloo"/>
                        <a:ea typeface="Boogaloo"/>
                        <a:cs typeface="Boogaloo"/>
                        <a:sym typeface="Boogaloo"/>
                      </a:endParaRPr>
                    </a:p>
                  </a:txBody>
                  <a:tcPr marL="36000" marR="36000" marT="36000" marB="36000" anchor="ctr">
                    <a:lnL w="19050" cap="flat" cmpd="sng" algn="ctr">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tx2"/>
                    </a:solidFill>
                  </a:tcPr>
                </a:tc>
                <a:extLst>
                  <a:ext uri="{0D108BD9-81ED-4DB2-BD59-A6C34878D82A}">
                    <a16:rowId xmlns:a16="http://schemas.microsoft.com/office/drawing/2014/main" val="10008"/>
                  </a:ext>
                </a:extLst>
              </a:tr>
            </a:tbl>
          </a:graphicData>
        </a:graphic>
      </p:graphicFrame>
      <p:sp>
        <p:nvSpPr>
          <p:cNvPr id="4" name="Rectangle 3">
            <a:extLst>
              <a:ext uri="{FF2B5EF4-FFF2-40B4-BE49-F238E27FC236}">
                <a16:creationId xmlns:a16="http://schemas.microsoft.com/office/drawing/2014/main" id="{1C18B0FC-3782-4EF2-9CC9-A2C9EC71F28F}"/>
              </a:ext>
            </a:extLst>
          </p:cNvPr>
          <p:cNvSpPr/>
          <p:nvPr/>
        </p:nvSpPr>
        <p:spPr>
          <a:xfrm>
            <a:off x="5225145" y="3129420"/>
            <a:ext cx="1423850" cy="4325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exend Deca" panose="020B0604020202020204" charset="0"/>
              </a:rPr>
              <a:t>Team Meeting</a:t>
            </a:r>
          </a:p>
        </p:txBody>
      </p:sp>
      <p:sp>
        <p:nvSpPr>
          <p:cNvPr id="5" name="Rectangle 4">
            <a:extLst>
              <a:ext uri="{FF2B5EF4-FFF2-40B4-BE49-F238E27FC236}">
                <a16:creationId xmlns:a16="http://schemas.microsoft.com/office/drawing/2014/main" id="{223150AC-433D-4364-84A2-00F8AFA4E280}"/>
              </a:ext>
            </a:extLst>
          </p:cNvPr>
          <p:cNvSpPr/>
          <p:nvPr/>
        </p:nvSpPr>
        <p:spPr>
          <a:xfrm>
            <a:off x="6426926" y="4265883"/>
            <a:ext cx="1423850" cy="4325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exend Deca" panose="020B0604020202020204" charset="0"/>
              </a:rPr>
              <a:t>Team Meeting</a:t>
            </a:r>
          </a:p>
        </p:txBody>
      </p:sp>
      <p:sp>
        <p:nvSpPr>
          <p:cNvPr id="6" name="Rectangle 5">
            <a:extLst>
              <a:ext uri="{FF2B5EF4-FFF2-40B4-BE49-F238E27FC236}">
                <a16:creationId xmlns:a16="http://schemas.microsoft.com/office/drawing/2014/main" id="{CF0E0611-3DA7-442D-832D-2F0D2F91EB27}"/>
              </a:ext>
            </a:extLst>
          </p:cNvPr>
          <p:cNvSpPr/>
          <p:nvPr/>
        </p:nvSpPr>
        <p:spPr>
          <a:xfrm>
            <a:off x="4384767" y="1912963"/>
            <a:ext cx="1423850" cy="4325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exend Deca" panose="020B0604020202020204" charset="0"/>
              </a:rPr>
              <a:t>Team Meeting</a:t>
            </a:r>
          </a:p>
        </p:txBody>
      </p:sp>
    </p:spTree>
    <p:extLst>
      <p:ext uri="{BB962C8B-B14F-4D97-AF65-F5344CB8AC3E}">
        <p14:creationId xmlns:p14="http://schemas.microsoft.com/office/powerpoint/2010/main" val="248875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04BF7-D181-4850-AD75-BE637E799897}"/>
              </a:ext>
            </a:extLst>
          </p:cNvPr>
          <p:cNvSpPr>
            <a:spLocks noGrp="1"/>
          </p:cNvSpPr>
          <p:nvPr>
            <p:ph type="body" idx="1"/>
          </p:nvPr>
        </p:nvSpPr>
        <p:spPr/>
        <p:txBody>
          <a:bodyPr/>
          <a:lstStyle/>
          <a:p>
            <a:r>
              <a:rPr lang="en-US" dirty="0"/>
              <a:t>Finished gap analysis</a:t>
            </a:r>
          </a:p>
        </p:txBody>
      </p:sp>
      <p:pic>
        <p:nvPicPr>
          <p:cNvPr id="4" name="Picture 3">
            <a:extLst>
              <a:ext uri="{FF2B5EF4-FFF2-40B4-BE49-F238E27FC236}">
                <a16:creationId xmlns:a16="http://schemas.microsoft.com/office/drawing/2014/main" id="{4F8F12B0-0B0B-4EBE-B2B4-45B0F0AE8AF1}"/>
              </a:ext>
            </a:extLst>
          </p:cNvPr>
          <p:cNvPicPr>
            <a:picLocks noChangeAspect="1"/>
          </p:cNvPicPr>
          <p:nvPr/>
        </p:nvPicPr>
        <p:blipFill>
          <a:blip r:embed="rId2"/>
          <a:stretch>
            <a:fillRect/>
          </a:stretch>
        </p:blipFill>
        <p:spPr>
          <a:xfrm>
            <a:off x="1238864" y="1284915"/>
            <a:ext cx="6545923" cy="3768865"/>
          </a:xfrm>
          <a:prstGeom prst="rect">
            <a:avLst/>
          </a:prstGeom>
        </p:spPr>
      </p:pic>
    </p:spTree>
    <p:extLst>
      <p:ext uri="{BB962C8B-B14F-4D97-AF65-F5344CB8AC3E}">
        <p14:creationId xmlns:p14="http://schemas.microsoft.com/office/powerpoint/2010/main" val="88710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E158-C59B-47F1-A824-36BFB93208AB}"/>
              </a:ext>
            </a:extLst>
          </p:cNvPr>
          <p:cNvSpPr>
            <a:spLocks noGrp="1"/>
          </p:cNvSpPr>
          <p:nvPr>
            <p:ph type="title"/>
          </p:nvPr>
        </p:nvSpPr>
        <p:spPr/>
        <p:txBody>
          <a:bodyPr/>
          <a:lstStyle/>
          <a:p>
            <a:r>
              <a:rPr lang="en-US" dirty="0"/>
              <a:t>Polls</a:t>
            </a:r>
          </a:p>
        </p:txBody>
      </p:sp>
    </p:spTree>
    <p:extLst>
      <p:ext uri="{BB962C8B-B14F-4D97-AF65-F5344CB8AC3E}">
        <p14:creationId xmlns:p14="http://schemas.microsoft.com/office/powerpoint/2010/main" val="125299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6"/>
          <p:cNvSpPr txBox="1">
            <a:spLocks noGrp="1"/>
          </p:cNvSpPr>
          <p:nvPr>
            <p:ph type="title"/>
          </p:nvPr>
        </p:nvSpPr>
        <p:spPr>
          <a:xfrm flipH="1">
            <a:off x="934400" y="1726025"/>
            <a:ext cx="2945400" cy="841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dk2"/>
                </a:solidFill>
              </a:rPr>
              <a:t>Learning</a:t>
            </a:r>
            <a:br>
              <a:rPr lang="en" dirty="0">
                <a:solidFill>
                  <a:schemeClr val="dk2"/>
                </a:solidFill>
              </a:rPr>
            </a:br>
            <a:r>
              <a:rPr lang="en" dirty="0">
                <a:solidFill>
                  <a:schemeClr val="tx1"/>
                </a:solidFill>
              </a:rPr>
              <a:t>Outcomes</a:t>
            </a:r>
            <a:endParaRPr dirty="0"/>
          </a:p>
        </p:txBody>
      </p:sp>
      <p:sp>
        <p:nvSpPr>
          <p:cNvPr id="595" name="Google Shape;595;p56"/>
          <p:cNvSpPr txBox="1">
            <a:spLocks noGrp="1"/>
          </p:cNvSpPr>
          <p:nvPr>
            <p:ph type="subTitle" idx="1"/>
          </p:nvPr>
        </p:nvSpPr>
        <p:spPr>
          <a:xfrm flipH="1">
            <a:off x="1305575" y="2793175"/>
            <a:ext cx="2297400" cy="624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a:t>
            </a:r>
            <a:r>
              <a:rPr lang="en-US" dirty="0"/>
              <a:t>h</a:t>
            </a:r>
            <a:r>
              <a:rPr lang="en" dirty="0"/>
              <a:t>at to expect out of today’s session</a:t>
            </a:r>
            <a:endParaRPr dirty="0"/>
          </a:p>
        </p:txBody>
      </p:sp>
      <p:sp>
        <p:nvSpPr>
          <p:cNvPr id="596" name="Google Shape;596;p56"/>
          <p:cNvSpPr txBox="1">
            <a:spLocks noGrp="1"/>
          </p:cNvSpPr>
          <p:nvPr>
            <p:ph type="title" idx="2"/>
          </p:nvPr>
        </p:nvSpPr>
        <p:spPr>
          <a:xfrm flipH="1">
            <a:off x="5287725" y="1692600"/>
            <a:ext cx="2636400" cy="1758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theme/theme1.xml><?xml version="1.0" encoding="utf-8"?>
<a:theme xmlns:a="http://schemas.openxmlformats.org/drawingml/2006/main" name="Cost Reduction Process Consulting Toolkit by Slidesgo">
  <a:themeElements>
    <a:clrScheme name="Simple Light">
      <a:dk1>
        <a:srgbClr val="000000"/>
      </a:dk1>
      <a:lt1>
        <a:srgbClr val="EDE5DA"/>
      </a:lt1>
      <a:dk2>
        <a:srgbClr val="0057B2"/>
      </a:dk2>
      <a:lt2>
        <a:srgbClr val="CD5252"/>
      </a:lt2>
      <a:accent1>
        <a:srgbClr val="237EDD"/>
      </a:accent1>
      <a:accent2>
        <a:srgbClr val="E45353"/>
      </a:accent2>
      <a:accent3>
        <a:srgbClr val="DACEB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1149</Words>
  <Application>Microsoft Office PowerPoint</Application>
  <PresentationFormat>On-screen Show (16:9)</PresentationFormat>
  <Paragraphs>287</Paragraphs>
  <Slides>32</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Lexend Deca</vt:lpstr>
      <vt:lpstr>Boogaloo</vt:lpstr>
      <vt:lpstr>Arial</vt:lpstr>
      <vt:lpstr>Bellota Text</vt:lpstr>
      <vt:lpstr>Roboto Condensed Light</vt:lpstr>
      <vt:lpstr>Lexend Deca ExtraBold</vt:lpstr>
      <vt:lpstr>Cost Reduction Process Consulting Toolkit by Slidesgo</vt:lpstr>
      <vt:lpstr>Grant Writing: Program Model &amp; Design</vt:lpstr>
      <vt:lpstr>Series Topics</vt:lpstr>
      <vt:lpstr>Agenda</vt:lpstr>
      <vt:lpstr>Recap</vt:lpstr>
      <vt:lpstr>ISBE Nita M. Lowey 21st CCLC RFP</vt:lpstr>
      <vt:lpstr>PowerPoint Presentation</vt:lpstr>
      <vt:lpstr>PowerPoint Presentation</vt:lpstr>
      <vt:lpstr>Polls</vt:lpstr>
      <vt:lpstr>Learning Outcomes</vt:lpstr>
      <vt:lpstr>Learning Outcomes</vt:lpstr>
      <vt:lpstr>Plan and Assess</vt:lpstr>
      <vt:lpstr>Project Review Criteria</vt:lpstr>
      <vt:lpstr>Project Review Criteria</vt:lpstr>
      <vt:lpstr>What to include</vt:lpstr>
      <vt:lpstr>Worksheet</vt:lpstr>
      <vt:lpstr>PowerPoint Presentation</vt:lpstr>
      <vt:lpstr>Assessing Capacity</vt:lpstr>
      <vt:lpstr>Assessing Capacity</vt:lpstr>
      <vt:lpstr>Management Plan</vt:lpstr>
      <vt:lpstr>Program Design</vt:lpstr>
      <vt:lpstr>Identify your key needs</vt:lpstr>
      <vt:lpstr>PowerPoint Presentation</vt:lpstr>
      <vt:lpstr>Identify your partners</vt:lpstr>
      <vt:lpstr>Design Your Program</vt:lpstr>
      <vt:lpstr>Example Program Schedule</vt:lpstr>
      <vt:lpstr>Example Program Schedule</vt:lpstr>
      <vt:lpstr>Upcoming Funding Opportunities</vt:lpstr>
      <vt:lpstr>Upcoming NOFOs  </vt:lpstr>
      <vt:lpstr>Questions?</vt:lpstr>
      <vt:lpstr>Series Topics</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Series: Program Model &amp; Design</dc:title>
  <dc:creator>Nikki Gillani</dc:creator>
  <cp:lastModifiedBy>Gillani, Nikki</cp:lastModifiedBy>
  <cp:revision>28</cp:revision>
  <dcterms:modified xsi:type="dcterms:W3CDTF">2022-03-04T19:32:48Z</dcterms:modified>
</cp:coreProperties>
</file>