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6"/>
  </p:notesMasterIdLst>
  <p:sldIdLst>
    <p:sldId id="256" r:id="rId2"/>
    <p:sldId id="330" r:id="rId3"/>
    <p:sldId id="337" r:id="rId4"/>
    <p:sldId id="351" r:id="rId5"/>
    <p:sldId id="353" r:id="rId6"/>
    <p:sldId id="331" r:id="rId7"/>
    <p:sldId id="332" r:id="rId8"/>
    <p:sldId id="350" r:id="rId9"/>
    <p:sldId id="362" r:id="rId10"/>
    <p:sldId id="336" r:id="rId11"/>
    <p:sldId id="354" r:id="rId12"/>
    <p:sldId id="355" r:id="rId13"/>
    <p:sldId id="356" r:id="rId14"/>
    <p:sldId id="357" r:id="rId15"/>
    <p:sldId id="284" r:id="rId16"/>
    <p:sldId id="358" r:id="rId17"/>
    <p:sldId id="364" r:id="rId18"/>
    <p:sldId id="359" r:id="rId19"/>
    <p:sldId id="365" r:id="rId20"/>
    <p:sldId id="291" r:id="rId21"/>
    <p:sldId id="366" r:id="rId22"/>
    <p:sldId id="345" r:id="rId23"/>
    <p:sldId id="369" r:id="rId24"/>
    <p:sldId id="346" r:id="rId25"/>
  </p:sldIdLst>
  <p:sldSz cx="9144000" cy="5143500" type="screen16x9"/>
  <p:notesSz cx="6858000" cy="9144000"/>
  <p:embeddedFontLst>
    <p:embeddedFont>
      <p:font typeface="Bellota Text"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Lexend Deca" panose="020B0604020202020204" charset="0"/>
      <p:regular r:id="rId35"/>
      <p:bold r:id="rId36"/>
    </p:embeddedFont>
    <p:embeddedFont>
      <p:font typeface="Roboto Condensed Light" panose="020000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941AC-6DD8-9783-BED0-4C8F124D844F}" name="Gillani, Nikki" initials="GN" userId="S::gillanin@actnowillinois.org::9c11981d-a6dc-4d19-a5d6-848c0261d16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6C464E-4717-487F-8480-E25753B77B2D}">
  <a:tblStyle styleId="{C06C464E-4717-487F-8480-E25753B77B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72645" autoAdjust="0"/>
  </p:normalViewPr>
  <p:slideViewPr>
    <p:cSldViewPr snapToGrid="0">
      <p:cViewPr varScale="1">
        <p:scale>
          <a:sx n="73" d="100"/>
          <a:sy n="73" d="100"/>
        </p:scale>
        <p:origin x="152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Indeed salary ranges https://</a:t>
            </a:r>
            <a:r>
              <a:rPr lang="en-US" dirty="0" err="1"/>
              <a:t>www.indeed.com</a:t>
            </a:r>
            <a:r>
              <a:rPr lang="en-US" dirty="0"/>
              <a:t>/</a:t>
            </a:r>
            <a:r>
              <a:rPr lang="en-US" dirty="0" err="1"/>
              <a:t>cmp</a:t>
            </a:r>
            <a:r>
              <a:rPr lang="en-US" dirty="0"/>
              <a:t>/Non-Profit-Organizations/</a:t>
            </a:r>
            <a:r>
              <a:rPr lang="en-US" dirty="0" err="1"/>
              <a:t>salaries?aceid</a:t>
            </a:r>
            <a:r>
              <a:rPr lang="en-US" dirty="0"/>
              <a:t>=&amp;kw=adwords_c_9099621460_15516767951_&amp;</a:t>
            </a:r>
            <a:r>
              <a:rPr lang="en-US" dirty="0" err="1"/>
              <a:t>sid</a:t>
            </a:r>
            <a:r>
              <a:rPr lang="en-US" dirty="0"/>
              <a:t>=us_</a:t>
            </a:r>
            <a:r>
              <a:rPr lang="en-US" dirty="0" err="1"/>
              <a:t>googconthajpmax</a:t>
            </a:r>
            <a:r>
              <a:rPr lang="en-US" dirty="0"/>
              <a:t>-_c__</a:t>
            </a:r>
            <a:r>
              <a:rPr lang="en-US" dirty="0" err="1"/>
              <a:t>g_9021750&amp;gclid</a:t>
            </a:r>
            <a:r>
              <a:rPr lang="en-US" dirty="0"/>
              <a:t>=CjwKCAiAgvKQBhBbEiwAaPQw3MxumhYI4NJh_A8neBP2_PV1-vOwY5a3705ReNnzyjVSl3dUNirvChoCXRwQAvD_BwE </a:t>
            </a:r>
          </a:p>
        </p:txBody>
      </p:sp>
    </p:spTree>
    <p:extLst>
      <p:ext uri="{BB962C8B-B14F-4D97-AF65-F5344CB8AC3E}">
        <p14:creationId xmlns:p14="http://schemas.microsoft.com/office/powerpoint/2010/main" val="155169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three things that your program needs to get out of your budget?</a:t>
            </a:r>
          </a:p>
          <a:p>
            <a:endParaRPr lang="en-US" dirty="0"/>
          </a:p>
        </p:txBody>
      </p:sp>
    </p:spTree>
    <p:extLst>
      <p:ext uri="{BB962C8B-B14F-4D97-AF65-F5344CB8AC3E}">
        <p14:creationId xmlns:p14="http://schemas.microsoft.com/office/powerpoint/2010/main" val="362389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874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800" dirty="0" err="1"/>
              <a:t>Menti</a:t>
            </a:r>
            <a:r>
              <a:rPr lang="en-US" sz="1800" dirty="0"/>
              <a:t> </a:t>
            </a:r>
          </a:p>
          <a:p>
            <a:pPr marL="0" lvl="0" indent="0" algn="l" rtl="0">
              <a:spcBef>
                <a:spcPts val="0"/>
              </a:spcBef>
              <a:spcAft>
                <a:spcPts val="0"/>
              </a:spcAft>
              <a:buNone/>
            </a:pPr>
            <a:r>
              <a:rPr lang="en-US" sz="1800" dirty="0"/>
              <a:t>What are some items you want to pay for with this grant</a:t>
            </a:r>
          </a:p>
        </p:txBody>
      </p:sp>
    </p:spTree>
    <p:extLst>
      <p:ext uri="{BB962C8B-B14F-4D97-AF65-F5344CB8AC3E}">
        <p14:creationId xmlns:p14="http://schemas.microsoft.com/office/powerpoint/2010/main" val="80304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48f4b00d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48f4b00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https://www.surveymonkey.com/r/gwseries</a:t>
            </a:r>
          </a:p>
          <a:p>
            <a:endParaRPr lang="en-US" dirty="0"/>
          </a:p>
        </p:txBody>
      </p:sp>
    </p:spTree>
    <p:extLst>
      <p:ext uri="{BB962C8B-B14F-4D97-AF65-F5344CB8AC3E}">
        <p14:creationId xmlns:p14="http://schemas.microsoft.com/office/powerpoint/2010/main" val="147341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048f4b00d7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048f4b00d7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43384c3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43384c3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43384c365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43384c36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WORKING sessions. There will be accompanying worksheets and documents for you all to fill out as we are in this session so that you walk away with tangible tools that prepare you for upcoming NOFOs. Throughout these sessions there are opportunities for engagement and share outs through </a:t>
            </a:r>
            <a:r>
              <a:rPr lang="en-US" dirty="0" err="1"/>
              <a:t>menti</a:t>
            </a:r>
            <a:r>
              <a:rPr lang="en-US" dirty="0"/>
              <a:t> meters and </a:t>
            </a:r>
            <a:r>
              <a:rPr lang="en-US" dirty="0" err="1"/>
              <a:t>jamboards</a:t>
            </a:r>
            <a:r>
              <a:rPr lang="en-US" dirty="0"/>
              <a:t> that will enhance your learning experience—please participate in these opportunities.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c863c09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fc863c09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fc863c09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fc863c09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are you feeling about budgeting? Scale</a:t>
            </a:r>
          </a:p>
          <a:p>
            <a:pPr marL="0" lvl="0" indent="0" algn="l" rtl="0">
              <a:spcBef>
                <a:spcPts val="0"/>
              </a:spcBef>
              <a:spcAft>
                <a:spcPts val="0"/>
              </a:spcAft>
              <a:buNone/>
            </a:pPr>
            <a:r>
              <a:rPr lang="en-US" dirty="0"/>
              <a:t>What is your biggest concern with creating a budget?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www.menti.com</a:t>
            </a:r>
            <a:r>
              <a:rPr lang="en-US" dirty="0"/>
              <a:t>/</a:t>
            </a:r>
            <a:r>
              <a:rPr lang="en-US" dirty="0" err="1"/>
              <a:t>575jn7jk7f</a:t>
            </a: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three things that your program needs to get out of your budget?</a:t>
            </a:r>
          </a:p>
          <a:p>
            <a:endParaRPr lang="en-US" dirty="0"/>
          </a:p>
        </p:txBody>
      </p:sp>
    </p:spTree>
    <p:extLst>
      <p:ext uri="{BB962C8B-B14F-4D97-AF65-F5344CB8AC3E}">
        <p14:creationId xmlns:p14="http://schemas.microsoft.com/office/powerpoint/2010/main" val="69255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43384c365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043384c365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www.dhs.state.il.us</a:t>
            </a:r>
            <a:r>
              <a:rPr lang="en-US" dirty="0"/>
              <a:t>/</a:t>
            </a:r>
            <a:r>
              <a:rPr lang="en-US" dirty="0" err="1"/>
              <a:t>page.aspx?item</a:t>
            </a:r>
            <a:r>
              <a:rPr lang="en-US" dirty="0"/>
              <a:t>=84585 – directions</a:t>
            </a:r>
          </a:p>
          <a:p>
            <a:pPr marL="0" lvl="0" indent="0" algn="l" rtl="0">
              <a:spcBef>
                <a:spcPts val="0"/>
              </a:spcBef>
              <a:spcAft>
                <a:spcPts val="0"/>
              </a:spcAft>
              <a:buNone/>
            </a:pPr>
            <a:r>
              <a:rPr lang="en-US" dirty="0"/>
              <a:t>https://</a:t>
            </a:r>
            <a:r>
              <a:rPr lang="en-US" dirty="0" err="1"/>
              <a:t>www2.illinois.gov</a:t>
            </a:r>
            <a:r>
              <a:rPr lang="en-US" dirty="0"/>
              <a:t>/sites/GATA/Documents/</a:t>
            </a:r>
            <a:r>
              <a:rPr lang="en-US" dirty="0" err="1"/>
              <a:t>Resource%20Library</a:t>
            </a:r>
            <a:r>
              <a:rPr lang="en-US" dirty="0"/>
              <a:t>/</a:t>
            </a:r>
            <a:r>
              <a:rPr lang="en-US" dirty="0" err="1"/>
              <a:t>GOMBGATU-3002.pdf</a:t>
            </a:r>
            <a:r>
              <a:rPr lang="en-US" dirty="0"/>
              <a:t> -- template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Even if this is not the format asked for it will be essentially a lot of the same stuff</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Scroll through the UGB and walk people through the different pieces</a:t>
            </a:r>
          </a:p>
        </p:txBody>
      </p:sp>
    </p:spTree>
    <p:extLst>
      <p:ext uri="{BB962C8B-B14F-4D97-AF65-F5344CB8AC3E}">
        <p14:creationId xmlns:p14="http://schemas.microsoft.com/office/powerpoint/2010/main" val="348072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043384c365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043384c365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2100" y="1482525"/>
            <a:ext cx="7551900" cy="1395600"/>
          </a:xfrm>
          <a:prstGeom prst="rect">
            <a:avLst/>
          </a:prstGeom>
        </p:spPr>
        <p:txBody>
          <a:bodyPr spcFirstLastPara="1" wrap="square" lIns="0" tIns="0" rIns="0" bIns="0" anchor="b" anchorCtr="0">
            <a:noAutofit/>
          </a:bodyPr>
          <a:lstStyle>
            <a:lvl1pPr lvl="0" algn="r">
              <a:spcBef>
                <a:spcPts val="0"/>
              </a:spcBef>
              <a:spcAft>
                <a:spcPts val="0"/>
              </a:spcAft>
              <a:buSzPts val="5200"/>
              <a:buNone/>
              <a:defRPr sz="5000">
                <a:latin typeface="Lexend Deca"/>
                <a:ea typeface="Lexend Deca"/>
                <a:cs typeface="Lexend Deca"/>
                <a:sym typeface="Lexend Dec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4950" y="3241537"/>
            <a:ext cx="4347000" cy="343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12" name="Google Shape;12;p2"/>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
        <p:nvSpPr>
          <p:cNvPr id="13" name="Google Shape;13;p2"/>
          <p:cNvSpPr/>
          <p:nvPr/>
        </p:nvSpPr>
        <p:spPr>
          <a:xfrm rot="440971" flipH="1">
            <a:off x="-1229822" y="409185"/>
            <a:ext cx="5555744" cy="3777407"/>
          </a:xfrm>
          <a:prstGeom prst="arc">
            <a:avLst>
              <a:gd name="adj1" fmla="val 13024621"/>
              <a:gd name="adj2" fmla="val 0"/>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832205" flipH="1">
            <a:off x="5568995" y="1086575"/>
            <a:ext cx="3825910" cy="3826198"/>
          </a:xfrm>
          <a:prstGeom prst="arc">
            <a:avLst>
              <a:gd name="adj1" fmla="val 12577092"/>
              <a:gd name="adj2" fmla="val 20423463"/>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3">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19" name="Google Shape;119;p1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18"/>
          <p:cNvSpPr/>
          <p:nvPr/>
        </p:nvSpPr>
        <p:spPr>
          <a:xfrm rot="-3347343" flipH="1">
            <a:off x="-9156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rot="-7452657">
            <a:off x="6963626" y="-30148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46" name="Google Shape;14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7" name="Google Shape;147;p23"/>
          <p:cNvSpPr txBox="1">
            <a:spLocks noGrp="1"/>
          </p:cNvSpPr>
          <p:nvPr>
            <p:ph type="subTitle" idx="1"/>
          </p:nvPr>
        </p:nvSpPr>
        <p:spPr>
          <a:xfrm>
            <a:off x="8157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8" name="Google Shape;148;p23"/>
          <p:cNvSpPr txBox="1">
            <a:spLocks noGrp="1"/>
          </p:cNvSpPr>
          <p:nvPr>
            <p:ph type="subTitle" idx="2"/>
          </p:nvPr>
        </p:nvSpPr>
        <p:spPr>
          <a:xfrm>
            <a:off x="8157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9" name="Google Shape;149;p23"/>
          <p:cNvSpPr txBox="1">
            <a:spLocks noGrp="1"/>
          </p:cNvSpPr>
          <p:nvPr>
            <p:ph type="subTitle" idx="3"/>
          </p:nvPr>
        </p:nvSpPr>
        <p:spPr>
          <a:xfrm>
            <a:off x="34744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0" name="Google Shape;150;p23"/>
          <p:cNvSpPr txBox="1">
            <a:spLocks noGrp="1"/>
          </p:cNvSpPr>
          <p:nvPr>
            <p:ph type="subTitle" idx="4"/>
          </p:nvPr>
        </p:nvSpPr>
        <p:spPr>
          <a:xfrm>
            <a:off x="34744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1" name="Google Shape;151;p23"/>
          <p:cNvSpPr txBox="1">
            <a:spLocks noGrp="1"/>
          </p:cNvSpPr>
          <p:nvPr>
            <p:ph type="subTitle" idx="5"/>
          </p:nvPr>
        </p:nvSpPr>
        <p:spPr>
          <a:xfrm>
            <a:off x="61331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2" name="Google Shape;152;p23"/>
          <p:cNvSpPr txBox="1">
            <a:spLocks noGrp="1"/>
          </p:cNvSpPr>
          <p:nvPr>
            <p:ph type="subTitle" idx="6"/>
          </p:nvPr>
        </p:nvSpPr>
        <p:spPr>
          <a:xfrm>
            <a:off x="61331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3" name="Google Shape;153;p23"/>
          <p:cNvSpPr/>
          <p:nvPr/>
        </p:nvSpPr>
        <p:spPr>
          <a:xfrm rot="3347343">
            <a:off x="55925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rot="7452657" flipH="1">
            <a:off x="-1311999" y="-2755564"/>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26"/>
        <p:cNvGrpSpPr/>
        <p:nvPr/>
      </p:nvGrpSpPr>
      <p:grpSpPr>
        <a:xfrm>
          <a:off x="0" y="0"/>
          <a:ext cx="0" cy="0"/>
          <a:chOff x="0" y="0"/>
          <a:chExt cx="0" cy="0"/>
        </a:xfrm>
      </p:grpSpPr>
      <p:sp>
        <p:nvSpPr>
          <p:cNvPr id="227" name="Google Shape;227;p29"/>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lvl1pPr lvl="0" algn="l" rtl="0">
              <a:spcBef>
                <a:spcPts val="0"/>
              </a:spcBef>
              <a:spcAft>
                <a:spcPts val="0"/>
              </a:spcAft>
              <a:buSzPts val="5200"/>
              <a:buNone/>
              <a:defRPr sz="6100">
                <a:solidFill>
                  <a:schemeClr val="dk2"/>
                </a:solidFill>
                <a:latin typeface="Lexend Deca"/>
                <a:ea typeface="Lexend Deca"/>
                <a:cs typeface="Lexend Deca"/>
                <a:sym typeface="Lexend Deca"/>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28" name="Google Shape;228;p29"/>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4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229" name="Google Shape;229;p29"/>
          <p:cNvPicPr preferRelativeResize="0"/>
          <p:nvPr/>
        </p:nvPicPr>
        <p:blipFill rotWithShape="1">
          <a:blip r:embed="rId2">
            <a:alphaModFix/>
          </a:blip>
          <a:srcRect t="-1090" b="1090"/>
          <a:stretch/>
        </p:blipFill>
        <p:spPr>
          <a:xfrm flipH="1">
            <a:off x="3701850" y="2704450"/>
            <a:ext cx="12353101" cy="6948625"/>
          </a:xfrm>
          <a:prstGeom prst="rect">
            <a:avLst/>
          </a:prstGeom>
          <a:noFill/>
          <a:ln>
            <a:noFill/>
          </a:ln>
        </p:spPr>
      </p:pic>
      <p:pic>
        <p:nvPicPr>
          <p:cNvPr id="230" name="Google Shape;230;p29"/>
          <p:cNvPicPr preferRelativeResize="0"/>
          <p:nvPr/>
        </p:nvPicPr>
        <p:blipFill rotWithShape="1">
          <a:blip r:embed="rId2">
            <a:alphaModFix/>
          </a:blip>
          <a:srcRect t="-1090" b="1090"/>
          <a:stretch/>
        </p:blipFill>
        <p:spPr>
          <a:xfrm flipH="1">
            <a:off x="-7635475" y="-5053900"/>
            <a:ext cx="12353101" cy="6948625"/>
          </a:xfrm>
          <a:prstGeom prst="rect">
            <a:avLst/>
          </a:prstGeom>
          <a:noFill/>
          <a:ln>
            <a:noFill/>
          </a:ln>
        </p:spPr>
      </p:pic>
      <p:sp>
        <p:nvSpPr>
          <p:cNvPr id="231" name="Google Shape;231;p29"/>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200"/>
              <a:buFont typeface="Lexend Deca"/>
              <a:buNone/>
              <a:defRPr sz="2200" b="1">
                <a:solidFill>
                  <a:schemeClr val="dk1"/>
                </a:solidFill>
                <a:latin typeface="Lexend Deca"/>
                <a:ea typeface="Lexend Deca"/>
                <a:cs typeface="Lexend Deca"/>
                <a:sym typeface="Lexend Deca"/>
              </a:defRPr>
            </a:lvl1pPr>
            <a:lvl2pPr lvl="1" rtl="0">
              <a:lnSpc>
                <a:spcPct val="100000"/>
              </a:lnSpc>
              <a:spcBef>
                <a:spcPts val="0"/>
              </a:spcBef>
              <a:spcAft>
                <a:spcPts val="0"/>
              </a:spcAft>
              <a:buSzPts val="2200"/>
              <a:buFont typeface="Lexend Deca"/>
              <a:buNone/>
              <a:defRPr sz="2200" b="1">
                <a:latin typeface="Lexend Deca"/>
                <a:ea typeface="Lexend Deca"/>
                <a:cs typeface="Lexend Deca"/>
                <a:sym typeface="Lexend Deca"/>
              </a:defRPr>
            </a:lvl2pPr>
            <a:lvl3pPr lvl="2" rtl="0">
              <a:lnSpc>
                <a:spcPct val="100000"/>
              </a:lnSpc>
              <a:spcBef>
                <a:spcPts val="0"/>
              </a:spcBef>
              <a:spcAft>
                <a:spcPts val="0"/>
              </a:spcAft>
              <a:buSzPts val="2200"/>
              <a:buFont typeface="Lexend Deca"/>
              <a:buNone/>
              <a:defRPr sz="2200" b="1">
                <a:latin typeface="Lexend Deca"/>
                <a:ea typeface="Lexend Deca"/>
                <a:cs typeface="Lexend Deca"/>
                <a:sym typeface="Lexend Deca"/>
              </a:defRPr>
            </a:lvl3pPr>
            <a:lvl4pPr lvl="3" rtl="0">
              <a:lnSpc>
                <a:spcPct val="100000"/>
              </a:lnSpc>
              <a:spcBef>
                <a:spcPts val="0"/>
              </a:spcBef>
              <a:spcAft>
                <a:spcPts val="0"/>
              </a:spcAft>
              <a:buSzPts val="2200"/>
              <a:buFont typeface="Lexend Deca"/>
              <a:buNone/>
              <a:defRPr sz="2200" b="1">
                <a:latin typeface="Lexend Deca"/>
                <a:ea typeface="Lexend Deca"/>
                <a:cs typeface="Lexend Deca"/>
                <a:sym typeface="Lexend Deca"/>
              </a:defRPr>
            </a:lvl4pPr>
            <a:lvl5pPr lvl="4" rtl="0">
              <a:lnSpc>
                <a:spcPct val="100000"/>
              </a:lnSpc>
              <a:spcBef>
                <a:spcPts val="0"/>
              </a:spcBef>
              <a:spcAft>
                <a:spcPts val="0"/>
              </a:spcAft>
              <a:buSzPts val="2200"/>
              <a:buFont typeface="Lexend Deca"/>
              <a:buNone/>
              <a:defRPr sz="2200" b="1">
                <a:latin typeface="Lexend Deca"/>
                <a:ea typeface="Lexend Deca"/>
                <a:cs typeface="Lexend Deca"/>
                <a:sym typeface="Lexend Deca"/>
              </a:defRPr>
            </a:lvl5pPr>
            <a:lvl6pPr lvl="5" rtl="0">
              <a:lnSpc>
                <a:spcPct val="100000"/>
              </a:lnSpc>
              <a:spcBef>
                <a:spcPts val="0"/>
              </a:spcBef>
              <a:spcAft>
                <a:spcPts val="0"/>
              </a:spcAft>
              <a:buSzPts val="2200"/>
              <a:buFont typeface="Lexend Deca"/>
              <a:buNone/>
              <a:defRPr sz="2200" b="1">
                <a:latin typeface="Lexend Deca"/>
                <a:ea typeface="Lexend Deca"/>
                <a:cs typeface="Lexend Deca"/>
                <a:sym typeface="Lexend Deca"/>
              </a:defRPr>
            </a:lvl6pPr>
            <a:lvl7pPr lvl="6" rtl="0">
              <a:lnSpc>
                <a:spcPct val="100000"/>
              </a:lnSpc>
              <a:spcBef>
                <a:spcPts val="0"/>
              </a:spcBef>
              <a:spcAft>
                <a:spcPts val="0"/>
              </a:spcAft>
              <a:buSzPts val="2200"/>
              <a:buFont typeface="Lexend Deca"/>
              <a:buNone/>
              <a:defRPr sz="2200" b="1">
                <a:latin typeface="Lexend Deca"/>
                <a:ea typeface="Lexend Deca"/>
                <a:cs typeface="Lexend Deca"/>
                <a:sym typeface="Lexend Deca"/>
              </a:defRPr>
            </a:lvl7pPr>
            <a:lvl8pPr lvl="7" rtl="0">
              <a:lnSpc>
                <a:spcPct val="100000"/>
              </a:lnSpc>
              <a:spcBef>
                <a:spcPts val="0"/>
              </a:spcBef>
              <a:spcAft>
                <a:spcPts val="0"/>
              </a:spcAft>
              <a:buSzPts val="2200"/>
              <a:buFont typeface="Lexend Deca"/>
              <a:buNone/>
              <a:defRPr sz="2200" b="1">
                <a:latin typeface="Lexend Deca"/>
                <a:ea typeface="Lexend Deca"/>
                <a:cs typeface="Lexend Deca"/>
                <a:sym typeface="Lexend Deca"/>
              </a:defRPr>
            </a:lvl8pPr>
            <a:lvl9pPr lvl="8" rtl="0">
              <a:lnSpc>
                <a:spcPct val="100000"/>
              </a:lnSpc>
              <a:spcBef>
                <a:spcPts val="0"/>
              </a:spcBef>
              <a:spcAft>
                <a:spcPts val="0"/>
              </a:spcAft>
              <a:buSzPts val="2200"/>
              <a:buFont typeface="Lexend Deca"/>
              <a:buNone/>
              <a:defRPr sz="2200" b="1">
                <a:latin typeface="Lexend Deca"/>
                <a:ea typeface="Lexend Deca"/>
                <a:cs typeface="Lexend Deca"/>
                <a:sym typeface="Lexend Deca"/>
              </a:defRPr>
            </a:lvl9pPr>
          </a:lstStyle>
          <a:p>
            <a:endParaRPr/>
          </a:p>
        </p:txBody>
      </p:sp>
      <p:sp>
        <p:nvSpPr>
          <p:cNvPr id="232" name="Google Shape;232;p29"/>
          <p:cNvSpPr txBox="1"/>
          <p:nvPr/>
        </p:nvSpPr>
        <p:spPr>
          <a:xfrm>
            <a:off x="720000" y="4065300"/>
            <a:ext cx="3772800" cy="421800"/>
          </a:xfrm>
          <a:prstGeom prst="rect">
            <a:avLst/>
          </a:prstGeom>
          <a:noFill/>
          <a:ln>
            <a:noFill/>
          </a:ln>
        </p:spPr>
        <p:txBody>
          <a:bodyPr spcFirstLastPara="1" wrap="square" lIns="0" tIns="91425" rIns="91425" bIns="91425" anchor="b" anchorCtr="0">
            <a:noAutofit/>
          </a:bodyPr>
          <a:lstStyle/>
          <a:p>
            <a:pPr marL="0" lvl="0" indent="0" algn="l" rtl="0">
              <a:lnSpc>
                <a:spcPct val="100000"/>
              </a:lnSpc>
              <a:spcBef>
                <a:spcPts val="300"/>
              </a:spcBef>
              <a:spcAft>
                <a:spcPts val="0"/>
              </a:spcAft>
              <a:buNone/>
            </a:pPr>
            <a:r>
              <a:rPr lang="en" sz="1000" b="1">
                <a:solidFill>
                  <a:schemeClr val="dk1"/>
                </a:solidFill>
                <a:latin typeface="Bellota Text"/>
                <a:ea typeface="Bellota Text"/>
                <a:cs typeface="Bellota Text"/>
                <a:sym typeface="Bellota Text"/>
              </a:rPr>
              <a:t>CREDITS: </a:t>
            </a:r>
            <a:r>
              <a:rPr lang="en" sz="1000">
                <a:solidFill>
                  <a:schemeClr val="dk1"/>
                </a:solidFill>
                <a:latin typeface="Bellota Text"/>
                <a:ea typeface="Bellota Text"/>
                <a:cs typeface="Bellota Text"/>
                <a:sym typeface="Bellota Text"/>
              </a:rPr>
              <a:t>This presentation template was created by </a:t>
            </a:r>
            <a:r>
              <a:rPr lang="en" sz="1000"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val="tx"/>
                    </a:ext>
                  </a:extLst>
                </a:hlinkClick>
              </a:rPr>
              <a:t>Slidesgo</a:t>
            </a:r>
            <a:r>
              <a:rPr lang="en" sz="1000">
                <a:solidFill>
                  <a:schemeClr val="dk1"/>
                </a:solidFill>
                <a:latin typeface="Bellota Text"/>
                <a:ea typeface="Bellota Text"/>
                <a:cs typeface="Bellota Text"/>
                <a:sym typeface="Bellota Text"/>
              </a:rPr>
              <a:t>, including icons by </a:t>
            </a:r>
            <a:r>
              <a:rPr lang="en" sz="1000"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val="tx"/>
                    </a:ext>
                  </a:extLst>
                </a:hlinkClick>
              </a:rPr>
              <a:t>Flaticon</a:t>
            </a:r>
            <a:r>
              <a:rPr lang="en" sz="1000">
                <a:solidFill>
                  <a:schemeClr val="dk1"/>
                </a:solidFill>
                <a:latin typeface="Bellota Text"/>
                <a:ea typeface="Bellota Text"/>
                <a:cs typeface="Bellota Text"/>
                <a:sym typeface="Bellota Text"/>
              </a:rPr>
              <a:t> and infographics &amp; images by </a:t>
            </a:r>
            <a:r>
              <a:rPr lang="en" sz="1000" b="1">
                <a:solidFill>
                  <a:schemeClr val="dk1"/>
                </a:solidFill>
                <a:uFill>
                  <a:noFill/>
                </a:uFill>
                <a:latin typeface="Bellota Text"/>
                <a:ea typeface="Bellota Text"/>
                <a:cs typeface="Bellota Text"/>
                <a:sym typeface="Bellota Text"/>
                <a:hlinkClick r:id="rId5">
                  <a:extLst>
                    <a:ext uri="{A12FA001-AC4F-418D-AE19-62706E023703}">
                      <ahyp:hlinkClr xmlns:ahyp="http://schemas.microsoft.com/office/drawing/2018/hyperlinkcolor" val="tx"/>
                    </a:ext>
                  </a:extLst>
                </a:hlinkClick>
              </a:rPr>
              <a:t>Freepik</a:t>
            </a:r>
            <a:endParaRPr sz="1000" b="1">
              <a:solidFill>
                <a:schemeClr val="dk1"/>
              </a:solidFill>
              <a:latin typeface="Bellota Text"/>
              <a:ea typeface="Bellota Text"/>
              <a:cs typeface="Bellota Text"/>
              <a:sym typeface="Bellota Text"/>
            </a:endParaRPr>
          </a:p>
        </p:txBody>
      </p:sp>
      <p:sp>
        <p:nvSpPr>
          <p:cNvPr id="233" name="Google Shape;233;p29"/>
          <p:cNvSpPr/>
          <p:nvPr/>
        </p:nvSpPr>
        <p:spPr>
          <a:xfrm rot="-1364106" flipH="1">
            <a:off x="-259638" y="691983"/>
            <a:ext cx="4348578" cy="3885631"/>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rot="-10150335" flipH="1">
            <a:off x="5179281" y="929678"/>
            <a:ext cx="4348519" cy="3885473"/>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TITLE_2">
    <p:spTree>
      <p:nvGrpSpPr>
        <p:cNvPr id="1" name="Shape 235"/>
        <p:cNvGrpSpPr/>
        <p:nvPr/>
      </p:nvGrpSpPr>
      <p:grpSpPr>
        <a:xfrm>
          <a:off x="0" y="0"/>
          <a:ext cx="0" cy="0"/>
          <a:chOff x="0" y="0"/>
          <a:chExt cx="0" cy="0"/>
        </a:xfrm>
      </p:grpSpPr>
      <p:pic>
        <p:nvPicPr>
          <p:cNvPr id="236" name="Google Shape;236;p30"/>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237" name="Google Shape;237;p30"/>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ONLY_1_1_2_1_1">
    <p:spTree>
      <p:nvGrpSpPr>
        <p:cNvPr id="1" name="Shape 238"/>
        <p:cNvGrpSpPr/>
        <p:nvPr/>
      </p:nvGrpSpPr>
      <p:grpSpPr>
        <a:xfrm>
          <a:off x="0" y="0"/>
          <a:ext cx="0" cy="0"/>
          <a:chOff x="0" y="0"/>
          <a:chExt cx="0" cy="0"/>
        </a:xfrm>
      </p:grpSpPr>
      <p:pic>
        <p:nvPicPr>
          <p:cNvPr id="239" name="Google Shape;239;p31"/>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t="-1090" b="1090"/>
          <a:stretch/>
        </p:blipFill>
        <p:spPr>
          <a:xfrm>
            <a:off x="-7161400" y="-1739750"/>
            <a:ext cx="12194099" cy="8622999"/>
          </a:xfrm>
          <a:prstGeom prst="rect">
            <a:avLst/>
          </a:prstGeom>
          <a:noFill/>
          <a:ln>
            <a:noFill/>
          </a:ln>
        </p:spPr>
      </p:pic>
      <p:sp>
        <p:nvSpPr>
          <p:cNvPr id="17" name="Google Shape;17;p3"/>
          <p:cNvSpPr txBox="1">
            <a:spLocks noGrp="1"/>
          </p:cNvSpPr>
          <p:nvPr>
            <p:ph type="title"/>
          </p:nvPr>
        </p:nvSpPr>
        <p:spPr>
          <a:xfrm>
            <a:off x="4982838" y="1726025"/>
            <a:ext cx="29454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5259663" y="2793175"/>
            <a:ext cx="2297400" cy="624300"/>
          </a:xfrm>
          <a:prstGeom prst="rect">
            <a:avLst/>
          </a:prstGeom>
        </p:spPr>
        <p:txBody>
          <a:bodyPr spcFirstLastPara="1" wrap="square" lIns="0" tIns="0" rIns="0" bIns="0" anchor="ctr" anchorCtr="0">
            <a:noAutofit/>
          </a:bodyPr>
          <a:lstStyle>
            <a:lvl1pPr lvl="0" algn="ctr">
              <a:spcBef>
                <a:spcPts val="0"/>
              </a:spcBef>
              <a:spcAft>
                <a:spcPts val="0"/>
              </a:spcAft>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title" idx="2" hasCustomPrompt="1"/>
          </p:nvPr>
        </p:nvSpPr>
        <p:spPr>
          <a:xfrm>
            <a:off x="1215763"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p:nvPr/>
        </p:nvSpPr>
        <p:spPr>
          <a:xfrm rot="-7452657">
            <a:off x="-722578"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73042">
            <a:off x="4906457"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24" name="Google Shape;24;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720000" y="1438900"/>
            <a:ext cx="7704000" cy="3129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25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26" name="Google Shape;26;p4"/>
          <p:cNvSpPr/>
          <p:nvPr/>
        </p:nvSpPr>
        <p:spPr>
          <a:xfrm rot="-3347343" flipH="1">
            <a:off x="-2476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7452657">
            <a:off x="6873126" y="-2922514"/>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body" idx="1"/>
          </p:nvPr>
        </p:nvSpPr>
        <p:spPr>
          <a:xfrm>
            <a:off x="720000" y="1958825"/>
            <a:ext cx="4711500" cy="2315100"/>
          </a:xfrm>
          <a:prstGeom prst="rect">
            <a:avLst/>
          </a:prstGeom>
        </p:spPr>
        <p:txBody>
          <a:bodyPr spcFirstLastPara="1" wrap="square" lIns="0" tIns="0" rIns="0" bIns="0"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44" name="Google Shape;44;p7"/>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45" name="Google Shape;45;p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 name="Google Shape;46;p7"/>
          <p:cNvSpPr/>
          <p:nvPr/>
        </p:nvSpPr>
        <p:spPr>
          <a:xfrm rot="-3347343" flipH="1">
            <a:off x="-2090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rot="-7452657">
            <a:off x="6725126" y="-266288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973950" y="1967500"/>
            <a:ext cx="7196100" cy="14886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01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808150" y="3504725"/>
            <a:ext cx="5527800" cy="352800"/>
          </a:xfrm>
          <a:prstGeom prst="rect">
            <a:avLst/>
          </a:prstGeom>
        </p:spPr>
        <p:txBody>
          <a:bodyPr spcFirstLastPara="1" wrap="square" lIns="0" tIns="0" rIns="0" bIns="0" anchor="t" anchorCtr="0">
            <a:noAutofit/>
          </a:bodyPr>
          <a:lstStyle>
            <a:lvl1pPr lvl="0" algn="ctr">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68" name="Google Shape;68;p11"/>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69" name="Google Shape;69;p11"/>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70" name="Google Shape;70;p11"/>
          <p:cNvSpPr/>
          <p:nvPr/>
        </p:nvSpPr>
        <p:spPr>
          <a:xfrm rot="3347278">
            <a:off x="4976441" y="500037"/>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rot="-7452722">
            <a:off x="-1036009" y="-331738"/>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75" name="Google Shape;75;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6" name="Google Shape;76;p13"/>
          <p:cNvSpPr txBox="1">
            <a:spLocks noGrp="1"/>
          </p:cNvSpPr>
          <p:nvPr>
            <p:ph type="title" idx="2" hasCustomPrompt="1"/>
          </p:nvPr>
        </p:nvSpPr>
        <p:spPr>
          <a:xfrm>
            <a:off x="175097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7" name="Google Shape;77;p13"/>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lvl1pPr lvl="0" algn="ctr">
              <a:spcBef>
                <a:spcPts val="0"/>
              </a:spcBef>
              <a:spcAft>
                <a:spcPts val="0"/>
              </a:spcAft>
              <a:buSzPts val="2000"/>
              <a:buNone/>
              <a:defRPr sz="2200" b="1">
                <a:latin typeface="Lexend Deca"/>
                <a:ea typeface="Lexend Deca"/>
                <a:cs typeface="Lexend Deca"/>
                <a:sym typeface="Lexend Deca"/>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78" name="Google Shape;78;p13"/>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9" name="Google Shape;79;p13"/>
          <p:cNvSpPr txBox="1">
            <a:spLocks noGrp="1"/>
          </p:cNvSpPr>
          <p:nvPr>
            <p:ph type="title" idx="4" hasCustomPrompt="1"/>
          </p:nvPr>
        </p:nvSpPr>
        <p:spPr>
          <a:xfrm>
            <a:off x="550602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0" name="Google Shape;80;p13"/>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1" name="Google Shape;81;p13"/>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2" name="Google Shape;82;p13"/>
          <p:cNvSpPr txBox="1">
            <a:spLocks noGrp="1"/>
          </p:cNvSpPr>
          <p:nvPr>
            <p:ph type="title" idx="7" hasCustomPrompt="1"/>
          </p:nvPr>
        </p:nvSpPr>
        <p:spPr>
          <a:xfrm>
            <a:off x="175097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3" name="Google Shape;83;p13"/>
          <p:cNvSpPr txBox="1">
            <a:spLocks noGrp="1"/>
          </p:cNvSpPr>
          <p:nvPr>
            <p:ph type="subTitle" idx="8"/>
          </p:nvPr>
        </p:nvSpPr>
        <p:spPr>
          <a:xfrm>
            <a:off x="91357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4" name="Google Shape;84;p13"/>
          <p:cNvSpPr txBox="1">
            <a:spLocks noGrp="1"/>
          </p:cNvSpPr>
          <p:nvPr>
            <p:ph type="subTitle" idx="9"/>
          </p:nvPr>
        </p:nvSpPr>
        <p:spPr>
          <a:xfrm>
            <a:off x="153752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5" name="Google Shape;85;p13"/>
          <p:cNvSpPr txBox="1">
            <a:spLocks noGrp="1"/>
          </p:cNvSpPr>
          <p:nvPr>
            <p:ph type="title" idx="13" hasCustomPrompt="1"/>
          </p:nvPr>
        </p:nvSpPr>
        <p:spPr>
          <a:xfrm>
            <a:off x="550602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6" name="Google Shape;86;p13"/>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7" name="Google Shape;87;p13"/>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8" name="Google Shape;88;p13"/>
          <p:cNvSpPr/>
          <p:nvPr/>
        </p:nvSpPr>
        <p:spPr>
          <a:xfrm rot="3347343">
            <a:off x="550152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rot="7452657" flipH="1">
            <a:off x="-1619299" y="-23650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2">
            <a:alphaModFix/>
          </a:blip>
          <a:srcRect t="-1090" b="1090"/>
          <a:stretch/>
        </p:blipFill>
        <p:spPr>
          <a:xfrm flipH="1">
            <a:off x="4107188" y="-1739750"/>
            <a:ext cx="12194099" cy="8622999"/>
          </a:xfrm>
          <a:prstGeom prst="rect">
            <a:avLst/>
          </a:prstGeom>
          <a:noFill/>
          <a:ln>
            <a:noFill/>
          </a:ln>
        </p:spPr>
      </p:pic>
      <p:sp>
        <p:nvSpPr>
          <p:cNvPr id="98" name="Google Shape;98;p15"/>
          <p:cNvSpPr txBox="1">
            <a:spLocks noGrp="1"/>
          </p:cNvSpPr>
          <p:nvPr>
            <p:ph type="title"/>
          </p:nvPr>
        </p:nvSpPr>
        <p:spPr>
          <a:xfrm flipH="1">
            <a:off x="934400" y="1726025"/>
            <a:ext cx="29454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5"/>
          <p:cNvSpPr txBox="1">
            <a:spLocks noGrp="1"/>
          </p:cNvSpPr>
          <p:nvPr>
            <p:ph type="subTitle" idx="1"/>
          </p:nvPr>
        </p:nvSpPr>
        <p:spPr>
          <a:xfrm flipH="1">
            <a:off x="1305575" y="2793175"/>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 name="Google Shape;100;p15"/>
          <p:cNvSpPr txBox="1">
            <a:spLocks noGrp="1"/>
          </p:cNvSpPr>
          <p:nvPr>
            <p:ph type="title" idx="2" hasCustomPrompt="1"/>
          </p:nvPr>
        </p:nvSpPr>
        <p:spPr>
          <a:xfrm flipH="1">
            <a:off x="5287725"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5"/>
          <p:cNvSpPr/>
          <p:nvPr/>
        </p:nvSpPr>
        <p:spPr>
          <a:xfrm rot="7452657" flipH="1">
            <a:off x="5983365"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573042" flipH="1">
            <a:off x="-168385"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3"/>
        <p:cNvGrpSpPr/>
        <p:nvPr/>
      </p:nvGrpSpPr>
      <p:grpSpPr>
        <a:xfrm>
          <a:off x="0" y="0"/>
          <a:ext cx="0" cy="0"/>
          <a:chOff x="0" y="0"/>
          <a:chExt cx="0" cy="0"/>
        </a:xfrm>
      </p:grpSpPr>
      <p:pic>
        <p:nvPicPr>
          <p:cNvPr id="104" name="Google Shape;104;p16"/>
          <p:cNvPicPr preferRelativeResize="0"/>
          <p:nvPr/>
        </p:nvPicPr>
        <p:blipFill rotWithShape="1">
          <a:blip r:embed="rId2">
            <a:alphaModFix/>
          </a:blip>
          <a:srcRect t="-1090" b="1090"/>
          <a:stretch/>
        </p:blipFill>
        <p:spPr>
          <a:xfrm>
            <a:off x="-6551450" y="-3771500"/>
            <a:ext cx="12194099" cy="8622999"/>
          </a:xfrm>
          <a:prstGeom prst="rect">
            <a:avLst/>
          </a:prstGeom>
          <a:noFill/>
          <a:ln>
            <a:noFill/>
          </a:ln>
        </p:spPr>
      </p:pic>
      <p:sp>
        <p:nvSpPr>
          <p:cNvPr id="105" name="Google Shape;105;p16"/>
          <p:cNvSpPr txBox="1">
            <a:spLocks noGrp="1"/>
          </p:cNvSpPr>
          <p:nvPr>
            <p:ph type="title"/>
          </p:nvPr>
        </p:nvSpPr>
        <p:spPr>
          <a:xfrm>
            <a:off x="4897075" y="2822700"/>
            <a:ext cx="3481200" cy="1020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16"/>
          <p:cNvSpPr txBox="1">
            <a:spLocks noGrp="1"/>
          </p:cNvSpPr>
          <p:nvPr>
            <p:ph type="subTitle" idx="1"/>
          </p:nvPr>
        </p:nvSpPr>
        <p:spPr>
          <a:xfrm>
            <a:off x="5441838"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7" name="Google Shape;107;p16"/>
          <p:cNvSpPr txBox="1">
            <a:spLocks noGrp="1"/>
          </p:cNvSpPr>
          <p:nvPr>
            <p:ph type="title" idx="2" hasCustomPrompt="1"/>
          </p:nvPr>
        </p:nvSpPr>
        <p:spPr>
          <a:xfrm>
            <a:off x="1177188" y="10734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16"/>
          <p:cNvSpPr/>
          <p:nvPr/>
        </p:nvSpPr>
        <p:spPr>
          <a:xfrm rot="-3347343" flipH="1">
            <a:off x="-722578"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9435894" flipH="1">
            <a:off x="4740084"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2">
            <a:alphaModFix/>
          </a:blip>
          <a:srcRect t="-1090" b="1090"/>
          <a:stretch/>
        </p:blipFill>
        <p:spPr>
          <a:xfrm flipH="1">
            <a:off x="3489288" y="-3771500"/>
            <a:ext cx="12194099" cy="8622999"/>
          </a:xfrm>
          <a:prstGeom prst="rect">
            <a:avLst/>
          </a:prstGeom>
          <a:noFill/>
          <a:ln>
            <a:noFill/>
          </a:ln>
        </p:spPr>
      </p:pic>
      <p:sp>
        <p:nvSpPr>
          <p:cNvPr id="112" name="Google Shape;112;p17"/>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17"/>
          <p:cNvSpPr txBox="1">
            <a:spLocks noGrp="1"/>
          </p:cNvSpPr>
          <p:nvPr>
            <p:ph type="subTitle" idx="1"/>
          </p:nvPr>
        </p:nvSpPr>
        <p:spPr>
          <a:xfrm flipH="1">
            <a:off x="1392700"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4" name="Google Shape;114;p17"/>
          <p:cNvSpPr txBox="1">
            <a:spLocks noGrp="1"/>
          </p:cNvSpPr>
          <p:nvPr>
            <p:ph type="title" idx="2" hasCustomPrompt="1"/>
          </p:nvPr>
        </p:nvSpPr>
        <p:spPr>
          <a:xfrm flipH="1">
            <a:off x="5126175" y="1084475"/>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 name="Google Shape;115;p17"/>
          <p:cNvSpPr/>
          <p:nvPr/>
        </p:nvSpPr>
        <p:spPr>
          <a:xfrm rot="3347343">
            <a:off x="6106844"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9435894">
            <a:off x="121362"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1pPr>
            <a:lvl2pPr lvl="1"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2pPr>
            <a:lvl3pPr lvl="2"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3pPr>
            <a:lvl4pPr lvl="3"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4pPr>
            <a:lvl5pPr lvl="4"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5pPr>
            <a:lvl6pPr lvl="5"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6pPr>
            <a:lvl7pPr lvl="6"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7pPr>
            <a:lvl8pPr lvl="7"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8pPr>
            <a:lvl9pPr lvl="8"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1pPr>
            <a:lvl2pPr marL="914400" lvl="1"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2pPr>
            <a:lvl3pPr marL="1371600" lvl="2"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3pPr>
            <a:lvl4pPr marL="1828800" lvl="3"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4pPr>
            <a:lvl5pPr marL="2286000" lvl="4"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5pPr>
            <a:lvl6pPr marL="2743200" lvl="5"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6pPr>
            <a:lvl7pPr marL="3200400" lvl="6"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7pPr>
            <a:lvl8pPr marL="3657600" lvl="7"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8pPr>
            <a:lvl9pPr marL="4114800" lvl="8"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7" r:id="rId5"/>
    <p:sldLayoutId id="2147483659" r:id="rId6"/>
    <p:sldLayoutId id="2147483661" r:id="rId7"/>
    <p:sldLayoutId id="2147483662" r:id="rId8"/>
    <p:sldLayoutId id="2147483663" r:id="rId9"/>
    <p:sldLayoutId id="2147483664" r:id="rId10"/>
    <p:sldLayoutId id="2147483669"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gillanin@actnowillinois.or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p:nvPr/>
        </p:nvSpPr>
        <p:spPr>
          <a:xfrm>
            <a:off x="3817725" y="3648784"/>
            <a:ext cx="4606200" cy="474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txBox="1">
            <a:spLocks noGrp="1"/>
          </p:cNvSpPr>
          <p:nvPr>
            <p:ph type="ctrTitle"/>
          </p:nvPr>
        </p:nvSpPr>
        <p:spPr>
          <a:xfrm>
            <a:off x="110169" y="1189990"/>
            <a:ext cx="8313756" cy="2328071"/>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dirty="0">
                <a:solidFill>
                  <a:schemeClr val="dk2"/>
                </a:solidFill>
              </a:rPr>
              <a:t>Grant Writing:</a:t>
            </a:r>
            <a:br>
              <a:rPr lang="en" dirty="0">
                <a:solidFill>
                  <a:schemeClr val="dk2"/>
                </a:solidFill>
              </a:rPr>
            </a:br>
            <a:r>
              <a:rPr lang="en" dirty="0">
                <a:solidFill>
                  <a:schemeClr val="tx1"/>
                </a:solidFill>
              </a:rPr>
              <a:t>Budget and Budget Narrative</a:t>
            </a:r>
            <a:endParaRPr dirty="0"/>
          </a:p>
        </p:txBody>
      </p:sp>
      <p:sp>
        <p:nvSpPr>
          <p:cNvPr id="252" name="Google Shape;252;p35"/>
          <p:cNvSpPr txBox="1">
            <a:spLocks noGrp="1"/>
          </p:cNvSpPr>
          <p:nvPr>
            <p:ph type="subTitle" idx="1"/>
          </p:nvPr>
        </p:nvSpPr>
        <p:spPr>
          <a:xfrm>
            <a:off x="3924950" y="3704246"/>
            <a:ext cx="4347000" cy="343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March 4, 2022</a:t>
            </a:r>
            <a:endParaRPr dirty="0"/>
          </a:p>
        </p:txBody>
      </p:sp>
      <p:grpSp>
        <p:nvGrpSpPr>
          <p:cNvPr id="5" name="Google Shape;11063;p103">
            <a:extLst>
              <a:ext uri="{FF2B5EF4-FFF2-40B4-BE49-F238E27FC236}">
                <a16:creationId xmlns:a16="http://schemas.microsoft.com/office/drawing/2014/main" id="{6B0FC110-9C53-4690-911F-A993EA09DF54}"/>
              </a:ext>
            </a:extLst>
          </p:cNvPr>
          <p:cNvGrpSpPr/>
          <p:nvPr/>
        </p:nvGrpSpPr>
        <p:grpSpPr>
          <a:xfrm>
            <a:off x="441651" y="1059267"/>
            <a:ext cx="1412315" cy="1407096"/>
            <a:chOff x="-62882850" y="2664925"/>
            <a:chExt cx="315850" cy="317425"/>
          </a:xfrm>
        </p:grpSpPr>
        <p:sp>
          <p:nvSpPr>
            <p:cNvPr id="6" name="Google Shape;11064;p103">
              <a:extLst>
                <a:ext uri="{FF2B5EF4-FFF2-40B4-BE49-F238E27FC236}">
                  <a16:creationId xmlns:a16="http://schemas.microsoft.com/office/drawing/2014/main" id="{C6E57085-DFCE-471F-A70E-63DDF462FC36}"/>
                </a:ext>
              </a:extLst>
            </p:cNvPr>
            <p:cNvSpPr/>
            <p:nvPr/>
          </p:nvSpPr>
          <p:spPr>
            <a:xfrm>
              <a:off x="-62882850" y="2664925"/>
              <a:ext cx="315850" cy="317425"/>
            </a:xfrm>
            <a:custGeom>
              <a:avLst/>
              <a:gdLst/>
              <a:ahLst/>
              <a:cxnLst/>
              <a:rect l="l" t="t" r="r" b="b"/>
              <a:pathLst>
                <a:path w="12634" h="12697" extrusionOk="0">
                  <a:moveTo>
                    <a:pt x="11405" y="851"/>
                  </a:moveTo>
                  <a:cubicBezTo>
                    <a:pt x="11657" y="851"/>
                    <a:pt x="11814" y="1040"/>
                    <a:pt x="11814" y="1260"/>
                  </a:cubicBezTo>
                  <a:lnTo>
                    <a:pt x="11814" y="7719"/>
                  </a:lnTo>
                  <a:lnTo>
                    <a:pt x="788" y="7719"/>
                  </a:lnTo>
                  <a:lnTo>
                    <a:pt x="788" y="1260"/>
                  </a:lnTo>
                  <a:cubicBezTo>
                    <a:pt x="788" y="1040"/>
                    <a:pt x="977" y="851"/>
                    <a:pt x="1197" y="851"/>
                  </a:cubicBezTo>
                  <a:close/>
                  <a:moveTo>
                    <a:pt x="11814" y="8506"/>
                  </a:moveTo>
                  <a:lnTo>
                    <a:pt x="11814" y="8947"/>
                  </a:lnTo>
                  <a:cubicBezTo>
                    <a:pt x="11814" y="9199"/>
                    <a:pt x="11594" y="9389"/>
                    <a:pt x="11405" y="9389"/>
                  </a:cubicBezTo>
                  <a:lnTo>
                    <a:pt x="1197" y="9389"/>
                  </a:lnTo>
                  <a:cubicBezTo>
                    <a:pt x="977" y="9389"/>
                    <a:pt x="788" y="9199"/>
                    <a:pt x="788" y="8947"/>
                  </a:cubicBezTo>
                  <a:lnTo>
                    <a:pt x="788" y="8506"/>
                  </a:lnTo>
                  <a:close/>
                  <a:moveTo>
                    <a:pt x="7782" y="10208"/>
                  </a:moveTo>
                  <a:lnTo>
                    <a:pt x="8349" y="11877"/>
                  </a:lnTo>
                  <a:lnTo>
                    <a:pt x="4253" y="11877"/>
                  </a:lnTo>
                  <a:lnTo>
                    <a:pt x="4789" y="10208"/>
                  </a:lnTo>
                  <a:close/>
                  <a:moveTo>
                    <a:pt x="1197" y="0"/>
                  </a:moveTo>
                  <a:cubicBezTo>
                    <a:pt x="536" y="0"/>
                    <a:pt x="0" y="567"/>
                    <a:pt x="0" y="1229"/>
                  </a:cubicBezTo>
                  <a:lnTo>
                    <a:pt x="0" y="8947"/>
                  </a:lnTo>
                  <a:cubicBezTo>
                    <a:pt x="0" y="9609"/>
                    <a:pt x="536" y="10176"/>
                    <a:pt x="1197" y="10176"/>
                  </a:cubicBezTo>
                  <a:lnTo>
                    <a:pt x="3938" y="10176"/>
                  </a:lnTo>
                  <a:lnTo>
                    <a:pt x="3371" y="11814"/>
                  </a:lnTo>
                  <a:lnTo>
                    <a:pt x="2867" y="11814"/>
                  </a:lnTo>
                  <a:cubicBezTo>
                    <a:pt x="2615" y="11814"/>
                    <a:pt x="2457" y="12003"/>
                    <a:pt x="2457" y="12255"/>
                  </a:cubicBezTo>
                  <a:cubicBezTo>
                    <a:pt x="2457" y="12476"/>
                    <a:pt x="2678" y="12697"/>
                    <a:pt x="2867" y="12697"/>
                  </a:cubicBezTo>
                  <a:lnTo>
                    <a:pt x="9767" y="12697"/>
                  </a:lnTo>
                  <a:cubicBezTo>
                    <a:pt x="9987" y="12697"/>
                    <a:pt x="10176" y="12476"/>
                    <a:pt x="10176" y="12255"/>
                  </a:cubicBezTo>
                  <a:cubicBezTo>
                    <a:pt x="10176" y="12003"/>
                    <a:pt x="9987" y="11814"/>
                    <a:pt x="9767" y="11814"/>
                  </a:cubicBezTo>
                  <a:lnTo>
                    <a:pt x="9231" y="11814"/>
                  </a:lnTo>
                  <a:lnTo>
                    <a:pt x="8695" y="10176"/>
                  </a:lnTo>
                  <a:lnTo>
                    <a:pt x="11405" y="10176"/>
                  </a:lnTo>
                  <a:cubicBezTo>
                    <a:pt x="12066" y="10176"/>
                    <a:pt x="12634" y="9609"/>
                    <a:pt x="12634" y="8947"/>
                  </a:cubicBezTo>
                  <a:lnTo>
                    <a:pt x="12634" y="1229"/>
                  </a:lnTo>
                  <a:cubicBezTo>
                    <a:pt x="12634" y="567"/>
                    <a:pt x="12066" y="0"/>
                    <a:pt x="1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065;p103">
              <a:extLst>
                <a:ext uri="{FF2B5EF4-FFF2-40B4-BE49-F238E27FC236}">
                  <a16:creationId xmlns:a16="http://schemas.microsoft.com/office/drawing/2014/main" id="{2F7A7EF4-355C-4680-855F-2AE25DE18558}"/>
                </a:ext>
              </a:extLst>
            </p:cNvPr>
            <p:cNvSpPr/>
            <p:nvPr/>
          </p:nvSpPr>
          <p:spPr>
            <a:xfrm>
              <a:off x="-62756050" y="2702725"/>
              <a:ext cx="62225" cy="146525"/>
            </a:xfrm>
            <a:custGeom>
              <a:avLst/>
              <a:gdLst/>
              <a:ahLst/>
              <a:cxnLst/>
              <a:rect l="l" t="t" r="r" b="b"/>
              <a:pathLst>
                <a:path w="2489" h="5861" extrusionOk="0">
                  <a:moveTo>
                    <a:pt x="1229" y="0"/>
                  </a:moveTo>
                  <a:cubicBezTo>
                    <a:pt x="977" y="0"/>
                    <a:pt x="819" y="189"/>
                    <a:pt x="819" y="441"/>
                  </a:cubicBezTo>
                  <a:lnTo>
                    <a:pt x="819" y="693"/>
                  </a:lnTo>
                  <a:cubicBezTo>
                    <a:pt x="347" y="851"/>
                    <a:pt x="0" y="1324"/>
                    <a:pt x="0" y="1891"/>
                  </a:cubicBezTo>
                  <a:cubicBezTo>
                    <a:pt x="0" y="2552"/>
                    <a:pt x="536" y="2962"/>
                    <a:pt x="977" y="3277"/>
                  </a:cubicBezTo>
                  <a:cubicBezTo>
                    <a:pt x="1292" y="3497"/>
                    <a:pt x="1639" y="3749"/>
                    <a:pt x="1639" y="3970"/>
                  </a:cubicBezTo>
                  <a:cubicBezTo>
                    <a:pt x="1639" y="4222"/>
                    <a:pt x="1450" y="4411"/>
                    <a:pt x="1229" y="4411"/>
                  </a:cubicBezTo>
                  <a:cubicBezTo>
                    <a:pt x="977" y="4411"/>
                    <a:pt x="819" y="4222"/>
                    <a:pt x="819" y="3970"/>
                  </a:cubicBezTo>
                  <a:cubicBezTo>
                    <a:pt x="819" y="3749"/>
                    <a:pt x="630" y="3529"/>
                    <a:pt x="441" y="3529"/>
                  </a:cubicBezTo>
                  <a:cubicBezTo>
                    <a:pt x="189" y="3529"/>
                    <a:pt x="0" y="3749"/>
                    <a:pt x="0" y="3970"/>
                  </a:cubicBezTo>
                  <a:cubicBezTo>
                    <a:pt x="0" y="4537"/>
                    <a:pt x="347" y="4947"/>
                    <a:pt x="819" y="5167"/>
                  </a:cubicBezTo>
                  <a:lnTo>
                    <a:pt x="819" y="5419"/>
                  </a:lnTo>
                  <a:cubicBezTo>
                    <a:pt x="819" y="5671"/>
                    <a:pt x="1008" y="5860"/>
                    <a:pt x="1229" y="5860"/>
                  </a:cubicBezTo>
                  <a:cubicBezTo>
                    <a:pt x="1450" y="5860"/>
                    <a:pt x="1639" y="5671"/>
                    <a:pt x="1639" y="5419"/>
                  </a:cubicBezTo>
                  <a:lnTo>
                    <a:pt x="1639" y="5167"/>
                  </a:lnTo>
                  <a:cubicBezTo>
                    <a:pt x="2111" y="5010"/>
                    <a:pt x="2489" y="4537"/>
                    <a:pt x="2489" y="3970"/>
                  </a:cubicBezTo>
                  <a:cubicBezTo>
                    <a:pt x="2489" y="3308"/>
                    <a:pt x="1922" y="2899"/>
                    <a:pt x="1481" y="2584"/>
                  </a:cubicBezTo>
                  <a:cubicBezTo>
                    <a:pt x="1166" y="2363"/>
                    <a:pt x="819" y="2111"/>
                    <a:pt x="819" y="1891"/>
                  </a:cubicBezTo>
                  <a:cubicBezTo>
                    <a:pt x="819" y="1639"/>
                    <a:pt x="977" y="1450"/>
                    <a:pt x="1229" y="1450"/>
                  </a:cubicBezTo>
                  <a:cubicBezTo>
                    <a:pt x="1450" y="1450"/>
                    <a:pt x="1639" y="1639"/>
                    <a:pt x="1639" y="1891"/>
                  </a:cubicBezTo>
                  <a:cubicBezTo>
                    <a:pt x="1639" y="2111"/>
                    <a:pt x="1859" y="2332"/>
                    <a:pt x="2048" y="2332"/>
                  </a:cubicBezTo>
                  <a:cubicBezTo>
                    <a:pt x="2237" y="2332"/>
                    <a:pt x="2489" y="2111"/>
                    <a:pt x="2489" y="1891"/>
                  </a:cubicBezTo>
                  <a:cubicBezTo>
                    <a:pt x="2489" y="1324"/>
                    <a:pt x="2143" y="914"/>
                    <a:pt x="1639" y="693"/>
                  </a:cubicBezTo>
                  <a:lnTo>
                    <a:pt x="1639" y="441"/>
                  </a:lnTo>
                  <a:cubicBezTo>
                    <a:pt x="1639" y="189"/>
                    <a:pt x="1450" y="0"/>
                    <a:pt x="12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6"/>
          <p:cNvSpPr txBox="1">
            <a:spLocks noGrp="1"/>
          </p:cNvSpPr>
          <p:nvPr>
            <p:ph type="title"/>
          </p:nvPr>
        </p:nvSpPr>
        <p:spPr>
          <a:xfrm flipH="1">
            <a:off x="934400" y="1726025"/>
            <a:ext cx="294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Uniform Grant Budget </a:t>
            </a:r>
            <a:endParaRPr dirty="0"/>
          </a:p>
        </p:txBody>
      </p:sp>
      <p:sp>
        <p:nvSpPr>
          <p:cNvPr id="596" name="Google Shape;596;p56"/>
          <p:cNvSpPr txBox="1">
            <a:spLocks noGrp="1"/>
          </p:cNvSpPr>
          <p:nvPr>
            <p:ph type="title" idx="2"/>
          </p:nvPr>
        </p:nvSpPr>
        <p:spPr>
          <a:xfrm flipH="1">
            <a:off x="5287725"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B6A2-D423-4E20-98AF-040303098220}"/>
              </a:ext>
            </a:extLst>
          </p:cNvPr>
          <p:cNvSpPr>
            <a:spLocks noGrp="1"/>
          </p:cNvSpPr>
          <p:nvPr>
            <p:ph type="title"/>
          </p:nvPr>
        </p:nvSpPr>
        <p:spPr/>
        <p:txBody>
          <a:bodyPr/>
          <a:lstStyle/>
          <a:p>
            <a:r>
              <a:rPr lang="en-US" dirty="0"/>
              <a:t>Know Your Identifying Numbers</a:t>
            </a:r>
          </a:p>
        </p:txBody>
      </p:sp>
      <p:pic>
        <p:nvPicPr>
          <p:cNvPr id="5" name="Picture 4">
            <a:extLst>
              <a:ext uri="{FF2B5EF4-FFF2-40B4-BE49-F238E27FC236}">
                <a16:creationId xmlns:a16="http://schemas.microsoft.com/office/drawing/2014/main" id="{56FF0D68-5AB1-475C-A260-FDA5671068C9}"/>
              </a:ext>
            </a:extLst>
          </p:cNvPr>
          <p:cNvPicPr>
            <a:picLocks noChangeAspect="1"/>
          </p:cNvPicPr>
          <p:nvPr/>
        </p:nvPicPr>
        <p:blipFill>
          <a:blip r:embed="rId2"/>
          <a:stretch>
            <a:fillRect/>
          </a:stretch>
        </p:blipFill>
        <p:spPr>
          <a:xfrm>
            <a:off x="392068" y="1672512"/>
            <a:ext cx="8359864" cy="1798476"/>
          </a:xfrm>
          <a:prstGeom prst="rect">
            <a:avLst/>
          </a:prstGeom>
        </p:spPr>
      </p:pic>
    </p:spTree>
    <p:extLst>
      <p:ext uri="{BB962C8B-B14F-4D97-AF65-F5344CB8AC3E}">
        <p14:creationId xmlns:p14="http://schemas.microsoft.com/office/powerpoint/2010/main" val="108786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C007-8834-4DC8-ADEC-4696E418AC2E}"/>
              </a:ext>
            </a:extLst>
          </p:cNvPr>
          <p:cNvSpPr>
            <a:spLocks noGrp="1"/>
          </p:cNvSpPr>
          <p:nvPr>
            <p:ph type="title"/>
          </p:nvPr>
        </p:nvSpPr>
        <p:spPr/>
        <p:txBody>
          <a:bodyPr/>
          <a:lstStyle/>
          <a:p>
            <a:r>
              <a:rPr lang="en-US" dirty="0"/>
              <a:t>Indirect Costs </a:t>
            </a:r>
          </a:p>
        </p:txBody>
      </p:sp>
      <p:sp>
        <p:nvSpPr>
          <p:cNvPr id="3" name="Text Placeholder 2">
            <a:extLst>
              <a:ext uri="{FF2B5EF4-FFF2-40B4-BE49-F238E27FC236}">
                <a16:creationId xmlns:a16="http://schemas.microsoft.com/office/drawing/2014/main" id="{1FF1BF98-3C2C-4018-9362-3A226EA8E530}"/>
              </a:ext>
            </a:extLst>
          </p:cNvPr>
          <p:cNvSpPr>
            <a:spLocks noGrp="1"/>
          </p:cNvSpPr>
          <p:nvPr>
            <p:ph type="body" idx="1"/>
          </p:nvPr>
        </p:nvSpPr>
        <p:spPr>
          <a:xfrm>
            <a:off x="720000" y="1438900"/>
            <a:ext cx="3407383" cy="3129900"/>
          </a:xfrm>
        </p:spPr>
        <p:txBody>
          <a:bodyPr/>
          <a:lstStyle/>
          <a:p>
            <a:r>
              <a:rPr lang="en-US" sz="1800" b="1" dirty="0"/>
              <a:t>Negotiated Indirect Cost Rate (</a:t>
            </a:r>
            <a:r>
              <a:rPr lang="en-US" sz="1800" b="1" dirty="0" err="1"/>
              <a:t>NICRA</a:t>
            </a:r>
            <a:r>
              <a:rPr lang="en-US" sz="1800" b="1" dirty="0"/>
              <a:t>)</a:t>
            </a:r>
          </a:p>
          <a:p>
            <a:r>
              <a:rPr lang="en-US" sz="1800" b="1" dirty="0"/>
              <a:t>Negotiate an Indirect Cost Rate</a:t>
            </a:r>
          </a:p>
          <a:p>
            <a:r>
              <a:rPr lang="en-US" sz="1800" b="1" dirty="0"/>
              <a:t>De Minimis</a:t>
            </a:r>
          </a:p>
          <a:p>
            <a:r>
              <a:rPr lang="en-US" sz="1800" b="1" dirty="0"/>
              <a:t>Restricted rate by programmatic or statutory policy (Look in </a:t>
            </a:r>
            <a:r>
              <a:rPr lang="en-US" sz="1800" b="1" dirty="0" err="1"/>
              <a:t>NOFO</a:t>
            </a:r>
            <a:r>
              <a:rPr lang="en-US" sz="1800" b="1" dirty="0"/>
              <a:t>)</a:t>
            </a:r>
          </a:p>
        </p:txBody>
      </p:sp>
      <p:pic>
        <p:nvPicPr>
          <p:cNvPr id="5" name="Picture 4">
            <a:extLst>
              <a:ext uri="{FF2B5EF4-FFF2-40B4-BE49-F238E27FC236}">
                <a16:creationId xmlns:a16="http://schemas.microsoft.com/office/drawing/2014/main" id="{7A9F0D5C-B4E4-4A4C-96CD-55861DACCB8B}"/>
              </a:ext>
            </a:extLst>
          </p:cNvPr>
          <p:cNvPicPr>
            <a:picLocks noChangeAspect="1"/>
          </p:cNvPicPr>
          <p:nvPr/>
        </p:nvPicPr>
        <p:blipFill>
          <a:blip r:embed="rId2"/>
          <a:stretch>
            <a:fillRect/>
          </a:stretch>
        </p:blipFill>
        <p:spPr>
          <a:xfrm>
            <a:off x="4273440" y="1438900"/>
            <a:ext cx="4363372" cy="3381812"/>
          </a:xfrm>
          <a:prstGeom prst="rect">
            <a:avLst/>
          </a:prstGeom>
        </p:spPr>
      </p:pic>
    </p:spTree>
    <p:extLst>
      <p:ext uri="{BB962C8B-B14F-4D97-AF65-F5344CB8AC3E}">
        <p14:creationId xmlns:p14="http://schemas.microsoft.com/office/powerpoint/2010/main" val="183081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A080-E113-4B0B-810B-0CC857ECC75F}"/>
              </a:ext>
            </a:extLst>
          </p:cNvPr>
          <p:cNvSpPr>
            <a:spLocks noGrp="1"/>
          </p:cNvSpPr>
          <p:nvPr>
            <p:ph type="title"/>
          </p:nvPr>
        </p:nvSpPr>
        <p:spPr/>
        <p:txBody>
          <a:bodyPr/>
          <a:lstStyle/>
          <a:p>
            <a:r>
              <a:rPr lang="en-US" dirty="0"/>
              <a:t>Line Items</a:t>
            </a:r>
          </a:p>
        </p:txBody>
      </p:sp>
      <p:sp>
        <p:nvSpPr>
          <p:cNvPr id="3" name="Text Placeholder 2">
            <a:extLst>
              <a:ext uri="{FF2B5EF4-FFF2-40B4-BE49-F238E27FC236}">
                <a16:creationId xmlns:a16="http://schemas.microsoft.com/office/drawing/2014/main" id="{B9B73341-469F-4D1E-8AAE-B29EF574239D}"/>
              </a:ext>
            </a:extLst>
          </p:cNvPr>
          <p:cNvSpPr>
            <a:spLocks noGrp="1"/>
          </p:cNvSpPr>
          <p:nvPr>
            <p:ph type="body" idx="1"/>
          </p:nvPr>
        </p:nvSpPr>
        <p:spPr/>
        <p:txBody>
          <a:bodyPr/>
          <a:lstStyle/>
          <a:p>
            <a:r>
              <a:rPr lang="en-US" sz="1800" b="0" i="0" u="none" strike="noStrike" dirty="0">
                <a:solidFill>
                  <a:srgbClr val="000000"/>
                </a:solidFill>
                <a:effectLst/>
                <a:latin typeface="Bellota Text" panose="020B0604020202020204" charset="0"/>
                <a:ea typeface="Bellota Text" panose="020B0604020202020204" charset="0"/>
              </a:rPr>
              <a:t>Start in an excel spreadsheet and then move it into your UGB pdf— note that the decimal place rounding might take some finessing </a:t>
            </a:r>
          </a:p>
          <a:p>
            <a:r>
              <a:rPr lang="en-US" sz="1800" b="0" i="0" u="none" strike="noStrike" dirty="0">
                <a:solidFill>
                  <a:srgbClr val="000000"/>
                </a:solidFill>
                <a:effectLst/>
                <a:latin typeface="Bellota Text" panose="020B0604020202020204" charset="0"/>
                <a:ea typeface="Bellota Text" panose="020B0604020202020204" charset="0"/>
              </a:rPr>
              <a:t>Think through the math behind each item (i.e., office supplies, number of trips, salary, fringe)</a:t>
            </a:r>
            <a:endParaRPr lang="en-US" sz="1800" dirty="0">
              <a:solidFill>
                <a:srgbClr val="000000"/>
              </a:solidFill>
              <a:latin typeface="Bellota Text" panose="020B0604020202020204" charset="0"/>
              <a:ea typeface="Bellota Text" panose="020B0604020202020204" charset="0"/>
            </a:endParaRPr>
          </a:p>
          <a:p>
            <a:r>
              <a:rPr lang="en-US" sz="1800" dirty="0">
                <a:solidFill>
                  <a:srgbClr val="000000"/>
                </a:solidFill>
                <a:latin typeface="Bellota Text" panose="020B0604020202020204" charset="0"/>
                <a:ea typeface="Bellota Text" panose="020B0604020202020204" charset="0"/>
              </a:rPr>
              <a:t>Make sure you have the narrative ready</a:t>
            </a:r>
          </a:p>
          <a:p>
            <a:pPr lvl="1"/>
            <a:r>
              <a:rPr lang="en-US" dirty="0">
                <a:solidFill>
                  <a:srgbClr val="000000"/>
                </a:solidFill>
                <a:latin typeface="Bellota Text" panose="020B0604020202020204" charset="0"/>
                <a:ea typeface="Bellota Text" panose="020B0604020202020204" charset="0"/>
              </a:rPr>
              <a:t>Even if your fiscal people are preparing this, they will need your narrative </a:t>
            </a:r>
            <a:endParaRPr lang="en-US" dirty="0">
              <a:latin typeface="Bellota Text" panose="020B0604020202020204" charset="0"/>
              <a:ea typeface="Bellota Text" panose="020B0604020202020204" charset="0"/>
            </a:endParaRPr>
          </a:p>
        </p:txBody>
      </p:sp>
    </p:spTree>
    <p:extLst>
      <p:ext uri="{BB962C8B-B14F-4D97-AF65-F5344CB8AC3E}">
        <p14:creationId xmlns:p14="http://schemas.microsoft.com/office/powerpoint/2010/main" val="375770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DB6C-2B8A-4801-B302-748F648BD017}"/>
              </a:ext>
            </a:extLst>
          </p:cNvPr>
          <p:cNvSpPr>
            <a:spLocks noGrp="1"/>
          </p:cNvSpPr>
          <p:nvPr>
            <p:ph type="title"/>
          </p:nvPr>
        </p:nvSpPr>
        <p:spPr/>
        <p:txBody>
          <a:bodyPr/>
          <a:lstStyle/>
          <a:p>
            <a:r>
              <a:rPr lang="en-US" dirty="0"/>
              <a:t>Sub-Recipients </a:t>
            </a:r>
          </a:p>
        </p:txBody>
      </p:sp>
      <p:sp>
        <p:nvSpPr>
          <p:cNvPr id="3" name="Text Placeholder 2">
            <a:extLst>
              <a:ext uri="{FF2B5EF4-FFF2-40B4-BE49-F238E27FC236}">
                <a16:creationId xmlns:a16="http://schemas.microsoft.com/office/drawing/2014/main" id="{B671E544-FCAB-4BCD-8A73-23BCEC251BF9}"/>
              </a:ext>
            </a:extLst>
          </p:cNvPr>
          <p:cNvSpPr>
            <a:spLocks noGrp="1"/>
          </p:cNvSpPr>
          <p:nvPr>
            <p:ph type="body" idx="1"/>
          </p:nvPr>
        </p:nvSpPr>
        <p:spPr>
          <a:xfrm>
            <a:off x="720000" y="1438900"/>
            <a:ext cx="2677541" cy="3129900"/>
          </a:xfrm>
        </p:spPr>
        <p:txBody>
          <a:bodyPr/>
          <a:lstStyle/>
          <a:p>
            <a:r>
              <a:rPr lang="en-US" dirty="0"/>
              <a:t>Make sure you have all the details you will need from your sub-awardees!</a:t>
            </a:r>
          </a:p>
        </p:txBody>
      </p:sp>
      <p:pic>
        <p:nvPicPr>
          <p:cNvPr id="5" name="Picture 4">
            <a:extLst>
              <a:ext uri="{FF2B5EF4-FFF2-40B4-BE49-F238E27FC236}">
                <a16:creationId xmlns:a16="http://schemas.microsoft.com/office/drawing/2014/main" id="{94578B03-2CDC-4672-9DEC-4EEC3BE59F3F}"/>
              </a:ext>
            </a:extLst>
          </p:cNvPr>
          <p:cNvPicPr>
            <a:picLocks noChangeAspect="1"/>
          </p:cNvPicPr>
          <p:nvPr/>
        </p:nvPicPr>
        <p:blipFill>
          <a:blip r:embed="rId2"/>
          <a:stretch>
            <a:fillRect/>
          </a:stretch>
        </p:blipFill>
        <p:spPr>
          <a:xfrm>
            <a:off x="3986639" y="1438900"/>
            <a:ext cx="4437361" cy="3432146"/>
          </a:xfrm>
          <a:prstGeom prst="rect">
            <a:avLst/>
          </a:prstGeom>
        </p:spPr>
      </p:pic>
    </p:spTree>
    <p:extLst>
      <p:ext uri="{BB962C8B-B14F-4D97-AF65-F5344CB8AC3E}">
        <p14:creationId xmlns:p14="http://schemas.microsoft.com/office/powerpoint/2010/main" val="406033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3"/>
          <p:cNvSpPr txBox="1">
            <a:spLocks noGrp="1"/>
          </p:cNvSpPr>
          <p:nvPr>
            <p:ph type="title"/>
          </p:nvPr>
        </p:nvSpPr>
        <p:spPr>
          <a:xfrm>
            <a:off x="4572000" y="2831700"/>
            <a:ext cx="3822723" cy="102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Expenses </a:t>
            </a:r>
            <a:br>
              <a:rPr lang="en" dirty="0">
                <a:solidFill>
                  <a:schemeClr val="dk2"/>
                </a:solidFill>
              </a:rPr>
            </a:br>
            <a:r>
              <a:rPr lang="en" dirty="0"/>
              <a:t>&amp; Line Items</a:t>
            </a:r>
            <a:endParaRPr dirty="0"/>
          </a:p>
        </p:txBody>
      </p:sp>
      <p:sp>
        <p:nvSpPr>
          <p:cNvPr id="721" name="Google Shape;721;p63"/>
          <p:cNvSpPr txBox="1">
            <a:spLocks noGrp="1"/>
          </p:cNvSpPr>
          <p:nvPr>
            <p:ph type="title" idx="2"/>
          </p:nvPr>
        </p:nvSpPr>
        <p:spPr>
          <a:xfrm>
            <a:off x="1177188" y="10734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03</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AC9E-63AE-48A8-83F8-20DCF2051D06}"/>
              </a:ext>
            </a:extLst>
          </p:cNvPr>
          <p:cNvSpPr>
            <a:spLocks noGrp="1"/>
          </p:cNvSpPr>
          <p:nvPr>
            <p:ph type="title"/>
          </p:nvPr>
        </p:nvSpPr>
        <p:spPr/>
        <p:txBody>
          <a:bodyPr/>
          <a:lstStyle/>
          <a:p>
            <a:r>
              <a:rPr lang="en-US" dirty="0"/>
              <a:t>Salary &amp; Fringe</a:t>
            </a:r>
          </a:p>
        </p:txBody>
      </p:sp>
      <p:sp>
        <p:nvSpPr>
          <p:cNvPr id="3" name="Text Placeholder 2">
            <a:extLst>
              <a:ext uri="{FF2B5EF4-FFF2-40B4-BE49-F238E27FC236}">
                <a16:creationId xmlns:a16="http://schemas.microsoft.com/office/drawing/2014/main" id="{DA000EE2-9CD8-48B2-BDA0-0176E38A2B3F}"/>
              </a:ext>
            </a:extLst>
          </p:cNvPr>
          <p:cNvSpPr>
            <a:spLocks noGrp="1"/>
          </p:cNvSpPr>
          <p:nvPr>
            <p:ph type="body" idx="1"/>
          </p:nvPr>
        </p:nvSpPr>
        <p:spPr/>
        <p:txBody>
          <a:bodyPr/>
          <a:lstStyle/>
          <a:p>
            <a:pPr>
              <a:buSzPct val="100000"/>
            </a:pPr>
            <a:r>
              <a:rPr lang="en-US" sz="1800" dirty="0"/>
              <a:t>How many staff and how much time charged to this grant</a:t>
            </a:r>
          </a:p>
          <a:p>
            <a:pPr>
              <a:buSzPct val="100000"/>
            </a:pPr>
            <a:r>
              <a:rPr lang="en-US" sz="1800" dirty="0"/>
              <a:t>Hiring new staff/creating new roles</a:t>
            </a:r>
          </a:p>
          <a:p>
            <a:pPr>
              <a:buSzPct val="100000"/>
            </a:pPr>
            <a:r>
              <a:rPr lang="en-US" sz="1800" dirty="0"/>
              <a:t>Competitive/reasonable staff salaries (think through workforce shortage)</a:t>
            </a:r>
          </a:p>
          <a:p>
            <a:pPr lvl="1">
              <a:buSzPct val="100000"/>
            </a:pPr>
            <a:r>
              <a:rPr lang="en-US" dirty="0"/>
              <a:t>Union Rate</a:t>
            </a:r>
          </a:p>
          <a:p>
            <a:pPr lvl="1">
              <a:buSzPct val="100000"/>
            </a:pPr>
            <a:r>
              <a:rPr lang="en-US" dirty="0"/>
              <a:t>Compare to field</a:t>
            </a:r>
          </a:p>
          <a:p>
            <a:pPr>
              <a:buSzPct val="100000"/>
            </a:pPr>
            <a:r>
              <a:rPr lang="en-US" sz="1800" dirty="0"/>
              <a:t>Fringe are benefits usually estimated as a portion of the salary (so you need your salary first</a:t>
            </a:r>
            <a:r>
              <a:rPr lang="en-US" dirty="0"/>
              <a:t>)</a:t>
            </a:r>
          </a:p>
          <a:p>
            <a:pPr lvl="1"/>
            <a:endParaRPr lang="en-US" dirty="0"/>
          </a:p>
        </p:txBody>
      </p:sp>
    </p:spTree>
    <p:extLst>
      <p:ext uri="{BB962C8B-B14F-4D97-AF65-F5344CB8AC3E}">
        <p14:creationId xmlns:p14="http://schemas.microsoft.com/office/powerpoint/2010/main" val="227116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5250-9165-4E16-B9A5-D6979770493F}"/>
              </a:ext>
            </a:extLst>
          </p:cNvPr>
          <p:cNvSpPr>
            <a:spLocks noGrp="1"/>
          </p:cNvSpPr>
          <p:nvPr>
            <p:ph type="title"/>
          </p:nvPr>
        </p:nvSpPr>
        <p:spPr/>
        <p:txBody>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560F888D-D562-495F-88F2-B7B63EA21B4B}"/>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A55C1984-BCE6-4F37-919D-DEAAD025CD52}"/>
              </a:ext>
            </a:extLst>
          </p:cNvPr>
          <p:cNvSpPr>
            <a:spLocks noGrp="1"/>
          </p:cNvSpPr>
          <p:nvPr>
            <p:ph type="title" idx="2"/>
          </p:nvPr>
        </p:nvSpPr>
        <p:spPr>
          <a:xfrm>
            <a:off x="1215763" y="1692600"/>
            <a:ext cx="3099062" cy="1758300"/>
          </a:xfrm>
        </p:spPr>
        <p:txBody>
          <a:bodyPr/>
          <a:lstStyle/>
          <a:p>
            <a:r>
              <a:rPr lang="en-US" sz="4400" dirty="0"/>
              <a:t>Worksheet Time!</a:t>
            </a:r>
          </a:p>
        </p:txBody>
      </p:sp>
      <p:pic>
        <p:nvPicPr>
          <p:cNvPr id="6" name="Picture 5">
            <a:extLst>
              <a:ext uri="{FF2B5EF4-FFF2-40B4-BE49-F238E27FC236}">
                <a16:creationId xmlns:a16="http://schemas.microsoft.com/office/drawing/2014/main" id="{847A4E1A-170F-47C9-BFC6-93DAEFAC561D}"/>
              </a:ext>
            </a:extLst>
          </p:cNvPr>
          <p:cNvPicPr>
            <a:picLocks noChangeAspect="1"/>
          </p:cNvPicPr>
          <p:nvPr/>
        </p:nvPicPr>
        <p:blipFill>
          <a:blip r:embed="rId3"/>
          <a:stretch>
            <a:fillRect/>
          </a:stretch>
        </p:blipFill>
        <p:spPr>
          <a:xfrm>
            <a:off x="3794476" y="314285"/>
            <a:ext cx="5227773" cy="1577477"/>
          </a:xfrm>
          <a:prstGeom prst="rect">
            <a:avLst/>
          </a:prstGeom>
        </p:spPr>
      </p:pic>
    </p:spTree>
    <p:extLst>
      <p:ext uri="{BB962C8B-B14F-4D97-AF65-F5344CB8AC3E}">
        <p14:creationId xmlns:p14="http://schemas.microsoft.com/office/powerpoint/2010/main" val="19576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4A26-F0F5-4E28-AD66-178C3A179498}"/>
              </a:ext>
            </a:extLst>
          </p:cNvPr>
          <p:cNvSpPr>
            <a:spLocks noGrp="1"/>
          </p:cNvSpPr>
          <p:nvPr>
            <p:ph type="title"/>
          </p:nvPr>
        </p:nvSpPr>
        <p:spPr/>
        <p:txBody>
          <a:bodyPr/>
          <a:lstStyle/>
          <a:p>
            <a:r>
              <a:rPr lang="en-US" dirty="0"/>
              <a:t>Other Program Costs </a:t>
            </a:r>
          </a:p>
        </p:txBody>
      </p:sp>
      <p:sp>
        <p:nvSpPr>
          <p:cNvPr id="3" name="Text Placeholder 2">
            <a:extLst>
              <a:ext uri="{FF2B5EF4-FFF2-40B4-BE49-F238E27FC236}">
                <a16:creationId xmlns:a16="http://schemas.microsoft.com/office/drawing/2014/main" id="{2E3F46C8-0909-4BBB-BB1D-80D311AD5B9E}"/>
              </a:ext>
            </a:extLst>
          </p:cNvPr>
          <p:cNvSpPr>
            <a:spLocks noGrp="1"/>
          </p:cNvSpPr>
          <p:nvPr>
            <p:ph type="body" idx="1"/>
          </p:nvPr>
        </p:nvSpPr>
        <p:spPr/>
        <p:txBody>
          <a:bodyPr/>
          <a:lstStyle/>
          <a:p>
            <a:pPr>
              <a:buSzPct val="100000"/>
            </a:pPr>
            <a:r>
              <a:rPr lang="en-US" sz="1800" dirty="0"/>
              <a:t>Rent/Utilities/Occupancy </a:t>
            </a:r>
          </a:p>
          <a:p>
            <a:pPr>
              <a:buSzPct val="100000"/>
            </a:pPr>
            <a:r>
              <a:rPr lang="en-US" sz="1800" dirty="0"/>
              <a:t>Curricula </a:t>
            </a:r>
          </a:p>
          <a:p>
            <a:pPr>
              <a:buSzPct val="100000"/>
            </a:pPr>
            <a:r>
              <a:rPr lang="en-US" sz="1800" dirty="0"/>
              <a:t>Technology </a:t>
            </a:r>
          </a:p>
          <a:p>
            <a:pPr>
              <a:buSzPct val="100000"/>
            </a:pPr>
            <a:r>
              <a:rPr lang="en-US" sz="1800" dirty="0"/>
              <a:t>Subscriptions</a:t>
            </a:r>
          </a:p>
          <a:p>
            <a:pPr>
              <a:buSzPct val="100000"/>
            </a:pPr>
            <a:r>
              <a:rPr lang="en-US" sz="1800" dirty="0"/>
              <a:t>Travel</a:t>
            </a:r>
          </a:p>
          <a:p>
            <a:pPr>
              <a:buSzPct val="100000"/>
            </a:pPr>
            <a:r>
              <a:rPr lang="en-US" sz="1800" dirty="0"/>
              <a:t>Field Trips</a:t>
            </a:r>
          </a:p>
          <a:p>
            <a:pPr>
              <a:buSzPct val="100000"/>
            </a:pPr>
            <a:r>
              <a:rPr lang="en-US" sz="1800" dirty="0"/>
              <a:t>Phone/Internet</a:t>
            </a:r>
          </a:p>
          <a:p>
            <a:pPr>
              <a:buSzPct val="100000"/>
            </a:pPr>
            <a:r>
              <a:rPr lang="en-US" sz="1800" dirty="0"/>
              <a:t>Program Supplies  </a:t>
            </a:r>
          </a:p>
        </p:txBody>
      </p:sp>
    </p:spTree>
    <p:extLst>
      <p:ext uri="{BB962C8B-B14F-4D97-AF65-F5344CB8AC3E}">
        <p14:creationId xmlns:p14="http://schemas.microsoft.com/office/powerpoint/2010/main" val="161881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5250-9165-4E16-B9A5-D6979770493F}"/>
              </a:ext>
            </a:extLst>
          </p:cNvPr>
          <p:cNvSpPr>
            <a:spLocks noGrp="1"/>
          </p:cNvSpPr>
          <p:nvPr>
            <p:ph type="title"/>
          </p:nvPr>
        </p:nvSpPr>
        <p:spPr/>
        <p:txBody>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560F888D-D562-495F-88F2-B7B63EA21B4B}"/>
              </a:ext>
            </a:extLst>
          </p:cNvPr>
          <p:cNvSpPr>
            <a:spLocks noGrp="1"/>
          </p:cNvSpPr>
          <p:nvPr>
            <p:ph type="subTitle" idx="1"/>
          </p:nvPr>
        </p:nvSpPr>
        <p:spPr>
          <a:xfrm>
            <a:off x="4982838" y="3278950"/>
            <a:ext cx="3099062" cy="1312100"/>
          </a:xfrm>
        </p:spPr>
        <p:txBody>
          <a:bodyPr/>
          <a:lstStyle/>
          <a:p>
            <a:r>
              <a:rPr lang="en-US" dirty="0"/>
              <a:t>Check off items you would want in your budget, describe them, and estimate cost. </a:t>
            </a:r>
          </a:p>
          <a:p>
            <a:endParaRPr lang="en-US" dirty="0"/>
          </a:p>
          <a:p>
            <a:r>
              <a:rPr lang="en-US" dirty="0"/>
              <a:t>Share ideas for grant expenses via the </a:t>
            </a:r>
            <a:r>
              <a:rPr lang="en-US" dirty="0" err="1"/>
              <a:t>menti</a:t>
            </a:r>
            <a:r>
              <a:rPr lang="en-US" dirty="0"/>
              <a:t>!</a:t>
            </a:r>
          </a:p>
        </p:txBody>
      </p:sp>
      <p:sp>
        <p:nvSpPr>
          <p:cNvPr id="4" name="Title 3">
            <a:extLst>
              <a:ext uri="{FF2B5EF4-FFF2-40B4-BE49-F238E27FC236}">
                <a16:creationId xmlns:a16="http://schemas.microsoft.com/office/drawing/2014/main" id="{A55C1984-BCE6-4F37-919D-DEAAD025CD52}"/>
              </a:ext>
            </a:extLst>
          </p:cNvPr>
          <p:cNvSpPr>
            <a:spLocks noGrp="1"/>
          </p:cNvSpPr>
          <p:nvPr>
            <p:ph type="title" idx="2"/>
          </p:nvPr>
        </p:nvSpPr>
        <p:spPr>
          <a:xfrm>
            <a:off x="1215763" y="1692600"/>
            <a:ext cx="3099062" cy="1758300"/>
          </a:xfrm>
        </p:spPr>
        <p:txBody>
          <a:bodyPr/>
          <a:lstStyle/>
          <a:p>
            <a:r>
              <a:rPr lang="en-US" sz="4400" dirty="0"/>
              <a:t>Worksheet Time!</a:t>
            </a:r>
          </a:p>
        </p:txBody>
      </p:sp>
      <p:pic>
        <p:nvPicPr>
          <p:cNvPr id="7" name="Picture 6">
            <a:extLst>
              <a:ext uri="{FF2B5EF4-FFF2-40B4-BE49-F238E27FC236}">
                <a16:creationId xmlns:a16="http://schemas.microsoft.com/office/drawing/2014/main" id="{A2201442-3640-4FD8-B5F4-DB3129441291}"/>
              </a:ext>
            </a:extLst>
          </p:cNvPr>
          <p:cNvPicPr>
            <a:picLocks noChangeAspect="1"/>
          </p:cNvPicPr>
          <p:nvPr/>
        </p:nvPicPr>
        <p:blipFill>
          <a:blip r:embed="rId3"/>
          <a:stretch>
            <a:fillRect/>
          </a:stretch>
        </p:blipFill>
        <p:spPr>
          <a:xfrm>
            <a:off x="4643608" y="114300"/>
            <a:ext cx="4424411" cy="2608074"/>
          </a:xfrm>
          <a:prstGeom prst="rect">
            <a:avLst/>
          </a:prstGeom>
        </p:spPr>
      </p:pic>
    </p:spTree>
    <p:extLst>
      <p:ext uri="{BB962C8B-B14F-4D97-AF65-F5344CB8AC3E}">
        <p14:creationId xmlns:p14="http://schemas.microsoft.com/office/powerpoint/2010/main" val="313077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Series </a:t>
            </a:r>
            <a:r>
              <a:rPr lang="en" dirty="0">
                <a:solidFill>
                  <a:schemeClr val="accent1"/>
                </a:solidFill>
              </a:rPr>
              <a:t>Topics</a:t>
            </a:r>
            <a:endParaRPr dirty="0"/>
          </a:p>
        </p:txBody>
      </p:sp>
      <p:sp>
        <p:nvSpPr>
          <p:cNvPr id="400" name="Google Shape;400;p46"/>
          <p:cNvSpPr txBox="1">
            <a:spLocks noGrp="1"/>
          </p:cNvSpPr>
          <p:nvPr>
            <p:ph type="subTitle" idx="1"/>
          </p:nvPr>
        </p:nvSpPr>
        <p:spPr>
          <a:xfrm>
            <a:off x="-321572" y="3310675"/>
            <a:ext cx="2691613"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Unpacking &amp; Needs</a:t>
            </a:r>
            <a:endParaRPr dirty="0"/>
          </a:p>
        </p:txBody>
      </p:sp>
      <p:sp>
        <p:nvSpPr>
          <p:cNvPr id="401" name="Google Shape;401;p46"/>
          <p:cNvSpPr txBox="1">
            <a:spLocks noGrp="1"/>
          </p:cNvSpPr>
          <p:nvPr>
            <p:ph type="subTitle" idx="2"/>
          </p:nvPr>
        </p:nvSpPr>
        <p:spPr>
          <a:xfrm>
            <a:off x="34811" y="3989991"/>
            <a:ext cx="21951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a NOFO to guide planning; how to write a needs assessment</a:t>
            </a:r>
          </a:p>
        </p:txBody>
      </p:sp>
      <p:sp>
        <p:nvSpPr>
          <p:cNvPr id="402" name="Google Shape;402;p46"/>
          <p:cNvSpPr txBox="1">
            <a:spLocks noGrp="1"/>
          </p:cNvSpPr>
          <p:nvPr>
            <p:ph type="subTitle" idx="3"/>
          </p:nvPr>
        </p:nvSpPr>
        <p:spPr>
          <a:xfrm>
            <a:off x="2246535" y="3310675"/>
            <a:ext cx="2332125"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2"/>
                </a:solidFill>
              </a:rPr>
              <a:t>Program Model</a:t>
            </a:r>
            <a:endParaRPr dirty="0">
              <a:solidFill>
                <a:schemeClr val="bg2"/>
              </a:solidFill>
            </a:endParaRPr>
          </a:p>
        </p:txBody>
      </p:sp>
      <p:sp>
        <p:nvSpPr>
          <p:cNvPr id="403" name="Google Shape;403;p46"/>
          <p:cNvSpPr txBox="1">
            <a:spLocks noGrp="1"/>
          </p:cNvSpPr>
          <p:nvPr>
            <p:ph type="subTitle" idx="4"/>
          </p:nvPr>
        </p:nvSpPr>
        <p:spPr>
          <a:xfrm>
            <a:off x="2246536" y="3683875"/>
            <a:ext cx="2195100" cy="82451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delivery; credibitliy; capacity; community</a:t>
            </a:r>
            <a:endParaRPr dirty="0"/>
          </a:p>
        </p:txBody>
      </p:sp>
      <p:sp>
        <p:nvSpPr>
          <p:cNvPr id="404" name="Google Shape;404;p46"/>
          <p:cNvSpPr txBox="1">
            <a:spLocks noGrp="1"/>
          </p:cNvSpPr>
          <p:nvPr>
            <p:ph type="subTitle" idx="5"/>
          </p:nvPr>
        </p:nvSpPr>
        <p:spPr>
          <a:xfrm>
            <a:off x="4591727" y="3297612"/>
            <a:ext cx="21951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2"/>
                </a:solidFill>
              </a:rPr>
              <a:t>Goals &amp; Objectives</a:t>
            </a:r>
            <a:endParaRPr dirty="0">
              <a:solidFill>
                <a:schemeClr val="bg2"/>
              </a:solidFill>
            </a:endParaRPr>
          </a:p>
        </p:txBody>
      </p:sp>
      <p:sp>
        <p:nvSpPr>
          <p:cNvPr id="405" name="Google Shape;405;p46"/>
          <p:cNvSpPr txBox="1">
            <a:spLocks noGrp="1"/>
          </p:cNvSpPr>
          <p:nvPr>
            <p:ph type="subTitle" idx="6"/>
          </p:nvPr>
        </p:nvSpPr>
        <p:spPr>
          <a:xfrm>
            <a:off x="4624961" y="3980549"/>
            <a:ext cx="2195100" cy="7179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the RFP and N.A. to guide these; evaluation methods</a:t>
            </a:r>
            <a:endParaRPr dirty="0"/>
          </a:p>
        </p:txBody>
      </p:sp>
      <p:sp>
        <p:nvSpPr>
          <p:cNvPr id="406" name="Google Shape;406;p46"/>
          <p:cNvSpPr/>
          <p:nvPr/>
        </p:nvSpPr>
        <p:spPr>
          <a:xfrm>
            <a:off x="49253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275934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408" name="Google Shape;408;p46"/>
          <p:cNvSpPr/>
          <p:nvPr/>
        </p:nvSpPr>
        <p:spPr>
          <a:xfrm>
            <a:off x="5104540"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46"/>
          <p:cNvGrpSpPr/>
          <p:nvPr/>
        </p:nvGrpSpPr>
        <p:grpSpPr>
          <a:xfrm>
            <a:off x="5507815" y="2233792"/>
            <a:ext cx="362920" cy="362918"/>
            <a:chOff x="2531559" y="3188356"/>
            <a:chExt cx="328255" cy="328255"/>
          </a:xfrm>
        </p:grpSpPr>
        <p:sp>
          <p:nvSpPr>
            <p:cNvPr id="410" name="Google Shape;410;p46"/>
            <p:cNvSpPr/>
            <p:nvPr/>
          </p:nvSpPr>
          <p:spPr>
            <a:xfrm>
              <a:off x="2724439" y="3265085"/>
              <a:ext cx="135375" cy="251526"/>
            </a:xfrm>
            <a:custGeom>
              <a:avLst/>
              <a:gdLst/>
              <a:ahLst/>
              <a:cxnLst/>
              <a:rect l="l" t="t" r="r" b="b"/>
              <a:pathLst>
                <a:path w="5415" h="10061" extrusionOk="0">
                  <a:moveTo>
                    <a:pt x="3880" y="768"/>
                  </a:moveTo>
                  <a:cubicBezTo>
                    <a:pt x="4306" y="768"/>
                    <a:pt x="4647" y="1122"/>
                    <a:pt x="4647" y="1549"/>
                  </a:cubicBezTo>
                  <a:lnTo>
                    <a:pt x="4647" y="5413"/>
                  </a:lnTo>
                  <a:lnTo>
                    <a:pt x="2345" y="5413"/>
                  </a:lnTo>
                  <a:lnTo>
                    <a:pt x="2345" y="9293"/>
                  </a:lnTo>
                  <a:lnTo>
                    <a:pt x="782" y="9293"/>
                  </a:lnTo>
                  <a:lnTo>
                    <a:pt x="782" y="5030"/>
                  </a:lnTo>
                  <a:cubicBezTo>
                    <a:pt x="782" y="4817"/>
                    <a:pt x="953" y="4618"/>
                    <a:pt x="1165" y="4618"/>
                  </a:cubicBezTo>
                  <a:lnTo>
                    <a:pt x="3113" y="4618"/>
                  </a:lnTo>
                  <a:lnTo>
                    <a:pt x="3113" y="1549"/>
                  </a:lnTo>
                  <a:cubicBezTo>
                    <a:pt x="3113" y="1122"/>
                    <a:pt x="3454" y="768"/>
                    <a:pt x="3880" y="768"/>
                  </a:cubicBezTo>
                  <a:close/>
                  <a:moveTo>
                    <a:pt x="4647" y="6195"/>
                  </a:moveTo>
                  <a:lnTo>
                    <a:pt x="4647" y="9293"/>
                  </a:lnTo>
                  <a:lnTo>
                    <a:pt x="3113" y="9293"/>
                  </a:lnTo>
                  <a:lnTo>
                    <a:pt x="3113" y="6195"/>
                  </a:lnTo>
                  <a:close/>
                  <a:moveTo>
                    <a:pt x="3880" y="0"/>
                  </a:moveTo>
                  <a:cubicBezTo>
                    <a:pt x="3027" y="0"/>
                    <a:pt x="2345" y="696"/>
                    <a:pt x="2345" y="1549"/>
                  </a:cubicBezTo>
                  <a:lnTo>
                    <a:pt x="2345" y="3850"/>
                  </a:lnTo>
                  <a:lnTo>
                    <a:pt x="1165" y="3850"/>
                  </a:lnTo>
                  <a:cubicBezTo>
                    <a:pt x="526" y="3850"/>
                    <a:pt x="0" y="4390"/>
                    <a:pt x="0" y="5030"/>
                  </a:cubicBezTo>
                  <a:lnTo>
                    <a:pt x="0" y="10060"/>
                  </a:lnTo>
                  <a:lnTo>
                    <a:pt x="5414" y="10060"/>
                  </a:lnTo>
                  <a:lnTo>
                    <a:pt x="5414" y="1549"/>
                  </a:lnTo>
                  <a:cubicBezTo>
                    <a:pt x="5414" y="696"/>
                    <a:pt x="4732" y="0"/>
                    <a:pt x="3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783059" y="3188360"/>
              <a:ext cx="76750" cy="76750"/>
            </a:xfrm>
            <a:custGeom>
              <a:avLst/>
              <a:gdLst/>
              <a:ahLst/>
              <a:cxnLst/>
              <a:rect l="l" t="t" r="r" b="b"/>
              <a:pathLst>
                <a:path w="3070"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82" y="0"/>
                    <a:pt x="0" y="682"/>
                    <a:pt x="0" y="1535"/>
                  </a:cubicBezTo>
                  <a:cubicBezTo>
                    <a:pt x="0" y="2387"/>
                    <a:pt x="682" y="3069"/>
                    <a:pt x="1535" y="3069"/>
                  </a:cubicBezTo>
                  <a:cubicBezTo>
                    <a:pt x="2387" y="3069"/>
                    <a:pt x="3069" y="2387"/>
                    <a:pt x="3069" y="1535"/>
                  </a:cubicBezTo>
                  <a:cubicBezTo>
                    <a:pt x="3069"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531559" y="3265078"/>
              <a:ext cx="135350" cy="251525"/>
            </a:xfrm>
            <a:custGeom>
              <a:avLst/>
              <a:gdLst/>
              <a:ahLst/>
              <a:cxnLst/>
              <a:rect l="l" t="t" r="r" b="b"/>
              <a:pathLst>
                <a:path w="5414" h="10061" extrusionOk="0">
                  <a:moveTo>
                    <a:pt x="2302" y="6195"/>
                  </a:moveTo>
                  <a:lnTo>
                    <a:pt x="2302" y="9293"/>
                  </a:lnTo>
                  <a:lnTo>
                    <a:pt x="767" y="9293"/>
                  </a:lnTo>
                  <a:lnTo>
                    <a:pt x="767" y="6195"/>
                  </a:lnTo>
                  <a:close/>
                  <a:moveTo>
                    <a:pt x="1535" y="768"/>
                  </a:moveTo>
                  <a:cubicBezTo>
                    <a:pt x="1961" y="768"/>
                    <a:pt x="2302" y="1122"/>
                    <a:pt x="2302" y="1549"/>
                  </a:cubicBezTo>
                  <a:lnTo>
                    <a:pt x="2302" y="4618"/>
                  </a:lnTo>
                  <a:lnTo>
                    <a:pt x="4263" y="4618"/>
                  </a:lnTo>
                  <a:cubicBezTo>
                    <a:pt x="4475" y="4618"/>
                    <a:pt x="4646" y="4817"/>
                    <a:pt x="4646" y="5030"/>
                  </a:cubicBezTo>
                  <a:lnTo>
                    <a:pt x="4646" y="9293"/>
                  </a:lnTo>
                  <a:lnTo>
                    <a:pt x="3083" y="9293"/>
                  </a:lnTo>
                  <a:lnTo>
                    <a:pt x="3083" y="5413"/>
                  </a:lnTo>
                  <a:lnTo>
                    <a:pt x="767" y="5413"/>
                  </a:lnTo>
                  <a:lnTo>
                    <a:pt x="767" y="1549"/>
                  </a:lnTo>
                  <a:cubicBezTo>
                    <a:pt x="767" y="1122"/>
                    <a:pt x="1108" y="768"/>
                    <a:pt x="1535" y="768"/>
                  </a:cubicBezTo>
                  <a:close/>
                  <a:moveTo>
                    <a:pt x="1535" y="0"/>
                  </a:moveTo>
                  <a:cubicBezTo>
                    <a:pt x="682" y="0"/>
                    <a:pt x="0" y="696"/>
                    <a:pt x="0" y="1549"/>
                  </a:cubicBezTo>
                  <a:lnTo>
                    <a:pt x="0" y="10060"/>
                  </a:lnTo>
                  <a:lnTo>
                    <a:pt x="5413" y="10060"/>
                  </a:lnTo>
                  <a:lnTo>
                    <a:pt x="5413" y="5030"/>
                  </a:lnTo>
                  <a:cubicBezTo>
                    <a:pt x="5413" y="4390"/>
                    <a:pt x="4902" y="3850"/>
                    <a:pt x="4263" y="3850"/>
                  </a:cubicBezTo>
                  <a:lnTo>
                    <a:pt x="3083" y="3850"/>
                  </a:lnTo>
                  <a:lnTo>
                    <a:pt x="3083" y="1549"/>
                  </a:lnTo>
                  <a:cubicBezTo>
                    <a:pt x="3083" y="696"/>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6"/>
            <p:cNvSpPr/>
            <p:nvPr/>
          </p:nvSpPr>
          <p:spPr>
            <a:xfrm>
              <a:off x="2531566" y="3188356"/>
              <a:ext cx="77075" cy="76750"/>
            </a:xfrm>
            <a:custGeom>
              <a:avLst/>
              <a:gdLst/>
              <a:ahLst/>
              <a:cxnLst/>
              <a:rect l="l" t="t" r="r" b="b"/>
              <a:pathLst>
                <a:path w="3083" h="3070" extrusionOk="0">
                  <a:moveTo>
                    <a:pt x="1535" y="767"/>
                  </a:moveTo>
                  <a:cubicBezTo>
                    <a:pt x="1961" y="767"/>
                    <a:pt x="2302" y="1108"/>
                    <a:pt x="2302" y="1535"/>
                  </a:cubicBezTo>
                  <a:cubicBezTo>
                    <a:pt x="2302" y="1961"/>
                    <a:pt x="1961" y="2302"/>
                    <a:pt x="1535" y="2302"/>
                  </a:cubicBezTo>
                  <a:cubicBezTo>
                    <a:pt x="1108" y="2302"/>
                    <a:pt x="767" y="1961"/>
                    <a:pt x="767" y="1535"/>
                  </a:cubicBezTo>
                  <a:cubicBezTo>
                    <a:pt x="767" y="1108"/>
                    <a:pt x="1108" y="767"/>
                    <a:pt x="1535" y="767"/>
                  </a:cubicBezTo>
                  <a:close/>
                  <a:moveTo>
                    <a:pt x="1535" y="0"/>
                  </a:moveTo>
                  <a:cubicBezTo>
                    <a:pt x="682" y="0"/>
                    <a:pt x="0" y="682"/>
                    <a:pt x="0" y="1535"/>
                  </a:cubicBezTo>
                  <a:cubicBezTo>
                    <a:pt x="0" y="2387"/>
                    <a:pt x="682"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2628200" y="3322950"/>
              <a:ext cx="135000" cy="193650"/>
            </a:xfrm>
            <a:custGeom>
              <a:avLst/>
              <a:gdLst/>
              <a:ahLst/>
              <a:cxnLst/>
              <a:rect l="l" t="t" r="r" b="b"/>
              <a:pathLst>
                <a:path w="5400" h="7746" extrusionOk="0">
                  <a:moveTo>
                    <a:pt x="0" y="1"/>
                  </a:moveTo>
                  <a:lnTo>
                    <a:pt x="0" y="768"/>
                  </a:lnTo>
                  <a:lnTo>
                    <a:pt x="2316" y="768"/>
                  </a:lnTo>
                  <a:lnTo>
                    <a:pt x="2316" y="7745"/>
                  </a:lnTo>
                  <a:lnTo>
                    <a:pt x="3083" y="7745"/>
                  </a:lnTo>
                  <a:lnTo>
                    <a:pt x="3083" y="768"/>
                  </a:lnTo>
                  <a:lnTo>
                    <a:pt x="5399" y="768"/>
                  </a:lnTo>
                  <a:lnTo>
                    <a:pt x="5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6"/>
          <p:cNvGrpSpPr/>
          <p:nvPr/>
        </p:nvGrpSpPr>
        <p:grpSpPr>
          <a:xfrm>
            <a:off x="895820" y="2233595"/>
            <a:ext cx="362913" cy="363300"/>
            <a:chOff x="1995525" y="3778725"/>
            <a:chExt cx="328250" cy="328600"/>
          </a:xfrm>
        </p:grpSpPr>
        <p:sp>
          <p:nvSpPr>
            <p:cNvPr id="416" name="Google Shape;416;p46"/>
            <p:cNvSpPr/>
            <p:nvPr/>
          </p:nvSpPr>
          <p:spPr>
            <a:xfrm>
              <a:off x="1995525" y="3778725"/>
              <a:ext cx="328250" cy="328600"/>
            </a:xfrm>
            <a:custGeom>
              <a:avLst/>
              <a:gdLst/>
              <a:ahLst/>
              <a:cxnLst/>
              <a:rect l="l" t="t" r="r" b="b"/>
              <a:pathLst>
                <a:path w="13130" h="13144" extrusionOk="0">
                  <a:moveTo>
                    <a:pt x="12362" y="782"/>
                  </a:moveTo>
                  <a:lnTo>
                    <a:pt x="12362" y="2345"/>
                  </a:lnTo>
                  <a:lnTo>
                    <a:pt x="11566" y="2345"/>
                  </a:lnTo>
                  <a:lnTo>
                    <a:pt x="11566" y="1564"/>
                  </a:lnTo>
                  <a:lnTo>
                    <a:pt x="10799" y="1564"/>
                  </a:lnTo>
                  <a:lnTo>
                    <a:pt x="10799" y="2345"/>
                  </a:lnTo>
                  <a:lnTo>
                    <a:pt x="9264" y="2345"/>
                  </a:lnTo>
                  <a:lnTo>
                    <a:pt x="9264" y="1564"/>
                  </a:lnTo>
                  <a:lnTo>
                    <a:pt x="8483" y="1564"/>
                  </a:lnTo>
                  <a:lnTo>
                    <a:pt x="8483" y="2345"/>
                  </a:lnTo>
                  <a:lnTo>
                    <a:pt x="6949" y="2345"/>
                  </a:lnTo>
                  <a:lnTo>
                    <a:pt x="6949" y="1564"/>
                  </a:lnTo>
                  <a:lnTo>
                    <a:pt x="6182" y="1564"/>
                  </a:lnTo>
                  <a:lnTo>
                    <a:pt x="6182" y="2345"/>
                  </a:lnTo>
                  <a:lnTo>
                    <a:pt x="4647" y="2345"/>
                  </a:lnTo>
                  <a:lnTo>
                    <a:pt x="4647" y="1564"/>
                  </a:lnTo>
                  <a:lnTo>
                    <a:pt x="3865" y="1564"/>
                  </a:lnTo>
                  <a:lnTo>
                    <a:pt x="3865" y="2345"/>
                  </a:lnTo>
                  <a:lnTo>
                    <a:pt x="2330" y="2345"/>
                  </a:lnTo>
                  <a:lnTo>
                    <a:pt x="2330" y="1564"/>
                  </a:lnTo>
                  <a:lnTo>
                    <a:pt x="1563" y="1564"/>
                  </a:lnTo>
                  <a:lnTo>
                    <a:pt x="1563" y="2345"/>
                  </a:lnTo>
                  <a:lnTo>
                    <a:pt x="767" y="2345"/>
                  </a:lnTo>
                  <a:lnTo>
                    <a:pt x="767" y="782"/>
                  </a:lnTo>
                  <a:close/>
                  <a:moveTo>
                    <a:pt x="12362" y="3112"/>
                  </a:moveTo>
                  <a:lnTo>
                    <a:pt x="12362" y="12376"/>
                  </a:lnTo>
                  <a:lnTo>
                    <a:pt x="767" y="12376"/>
                  </a:lnTo>
                  <a:lnTo>
                    <a:pt x="767" y="3112"/>
                  </a:lnTo>
                  <a:lnTo>
                    <a:pt x="1563" y="3112"/>
                  </a:lnTo>
                  <a:lnTo>
                    <a:pt x="1563" y="3879"/>
                  </a:lnTo>
                  <a:lnTo>
                    <a:pt x="2330" y="3879"/>
                  </a:lnTo>
                  <a:lnTo>
                    <a:pt x="2330" y="3112"/>
                  </a:lnTo>
                  <a:lnTo>
                    <a:pt x="3865" y="3112"/>
                  </a:lnTo>
                  <a:lnTo>
                    <a:pt x="3865" y="3879"/>
                  </a:lnTo>
                  <a:lnTo>
                    <a:pt x="4647" y="3879"/>
                  </a:lnTo>
                  <a:lnTo>
                    <a:pt x="4647" y="3112"/>
                  </a:lnTo>
                  <a:lnTo>
                    <a:pt x="6182" y="3112"/>
                  </a:lnTo>
                  <a:lnTo>
                    <a:pt x="6182" y="3879"/>
                  </a:lnTo>
                  <a:lnTo>
                    <a:pt x="6949" y="3879"/>
                  </a:lnTo>
                  <a:lnTo>
                    <a:pt x="6949" y="3112"/>
                  </a:lnTo>
                  <a:lnTo>
                    <a:pt x="8483" y="3112"/>
                  </a:lnTo>
                  <a:lnTo>
                    <a:pt x="8483" y="3879"/>
                  </a:lnTo>
                  <a:lnTo>
                    <a:pt x="9264" y="3879"/>
                  </a:lnTo>
                  <a:lnTo>
                    <a:pt x="9264" y="3112"/>
                  </a:lnTo>
                  <a:lnTo>
                    <a:pt x="10799" y="3112"/>
                  </a:lnTo>
                  <a:lnTo>
                    <a:pt x="10799" y="3879"/>
                  </a:lnTo>
                  <a:lnTo>
                    <a:pt x="11566" y="3879"/>
                  </a:lnTo>
                  <a:lnTo>
                    <a:pt x="11566" y="3112"/>
                  </a:lnTo>
                  <a:close/>
                  <a:moveTo>
                    <a:pt x="0" y="1"/>
                  </a:moveTo>
                  <a:lnTo>
                    <a:pt x="0" y="13144"/>
                  </a:lnTo>
                  <a:lnTo>
                    <a:pt x="13129" y="13144"/>
                  </a:lnTo>
                  <a:lnTo>
                    <a:pt x="13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05377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05377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05377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222712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222712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05377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22712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22712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169225" y="3914050"/>
              <a:ext cx="38400" cy="19575"/>
            </a:xfrm>
            <a:custGeom>
              <a:avLst/>
              <a:gdLst/>
              <a:ahLst/>
              <a:cxnLst/>
              <a:rect l="l" t="t" r="r" b="b"/>
              <a:pathLst>
                <a:path w="1536" h="783" extrusionOk="0">
                  <a:moveTo>
                    <a:pt x="1" y="1"/>
                  </a:moveTo>
                  <a:lnTo>
                    <a:pt x="1"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2169225" y="3952800"/>
              <a:ext cx="38400" cy="19200"/>
            </a:xfrm>
            <a:custGeom>
              <a:avLst/>
              <a:gdLst/>
              <a:ahLst/>
              <a:cxnLst/>
              <a:rect l="l" t="t" r="r" b="b"/>
              <a:pathLst>
                <a:path w="1536" h="768" extrusionOk="0">
                  <a:moveTo>
                    <a:pt x="1" y="0"/>
                  </a:moveTo>
                  <a:lnTo>
                    <a:pt x="1"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2169225" y="3991150"/>
              <a:ext cx="38400" cy="19225"/>
            </a:xfrm>
            <a:custGeom>
              <a:avLst/>
              <a:gdLst/>
              <a:ahLst/>
              <a:cxnLst/>
              <a:rect l="l" t="t" r="r" b="b"/>
              <a:pathLst>
                <a:path w="1536" h="769" extrusionOk="0">
                  <a:moveTo>
                    <a:pt x="1" y="1"/>
                  </a:moveTo>
                  <a:lnTo>
                    <a:pt x="1"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2169225" y="4029875"/>
              <a:ext cx="38400" cy="19200"/>
            </a:xfrm>
            <a:custGeom>
              <a:avLst/>
              <a:gdLst/>
              <a:ahLst/>
              <a:cxnLst/>
              <a:rect l="l" t="t" r="r" b="b"/>
              <a:pathLst>
                <a:path w="1536" h="768" extrusionOk="0">
                  <a:moveTo>
                    <a:pt x="1" y="0"/>
                  </a:moveTo>
                  <a:lnTo>
                    <a:pt x="1"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111675" y="3914050"/>
              <a:ext cx="38400" cy="19575"/>
            </a:xfrm>
            <a:custGeom>
              <a:avLst/>
              <a:gdLst/>
              <a:ahLst/>
              <a:cxnLst/>
              <a:rect l="l" t="t" r="r" b="b"/>
              <a:pathLst>
                <a:path w="1536" h="783" extrusionOk="0">
                  <a:moveTo>
                    <a:pt x="1" y="1"/>
                  </a:moveTo>
                  <a:lnTo>
                    <a:pt x="1" y="783"/>
                  </a:lnTo>
                  <a:lnTo>
                    <a:pt x="1536" y="783"/>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2111675" y="3952800"/>
              <a:ext cx="38400" cy="19200"/>
            </a:xfrm>
            <a:custGeom>
              <a:avLst/>
              <a:gdLst/>
              <a:ahLst/>
              <a:cxnLst/>
              <a:rect l="l" t="t" r="r" b="b"/>
              <a:pathLst>
                <a:path w="1536" h="768" extrusionOk="0">
                  <a:moveTo>
                    <a:pt x="1" y="0"/>
                  </a:moveTo>
                  <a:lnTo>
                    <a:pt x="1" y="768"/>
                  </a:lnTo>
                  <a:lnTo>
                    <a:pt x="1536" y="768"/>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2111675" y="3991150"/>
              <a:ext cx="38400" cy="19225"/>
            </a:xfrm>
            <a:custGeom>
              <a:avLst/>
              <a:gdLst/>
              <a:ahLst/>
              <a:cxnLst/>
              <a:rect l="l" t="t" r="r" b="b"/>
              <a:pathLst>
                <a:path w="1536" h="769" extrusionOk="0">
                  <a:moveTo>
                    <a:pt x="1" y="1"/>
                  </a:moveTo>
                  <a:lnTo>
                    <a:pt x="1" y="768"/>
                  </a:lnTo>
                  <a:lnTo>
                    <a:pt x="1536" y="768"/>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2111675" y="4029875"/>
              <a:ext cx="38400" cy="19200"/>
            </a:xfrm>
            <a:custGeom>
              <a:avLst/>
              <a:gdLst/>
              <a:ahLst/>
              <a:cxnLst/>
              <a:rect l="l" t="t" r="r" b="b"/>
              <a:pathLst>
                <a:path w="1536" h="768" extrusionOk="0">
                  <a:moveTo>
                    <a:pt x="1" y="0"/>
                  </a:moveTo>
                  <a:lnTo>
                    <a:pt x="1" y="767"/>
                  </a:lnTo>
                  <a:lnTo>
                    <a:pt x="1536" y="767"/>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6"/>
          <p:cNvSpPr/>
          <p:nvPr/>
        </p:nvSpPr>
        <p:spPr>
          <a:xfrm>
            <a:off x="3184424" y="2233588"/>
            <a:ext cx="319325" cy="363300"/>
          </a:xfrm>
          <a:custGeom>
            <a:avLst/>
            <a:gdLst/>
            <a:ahLst/>
            <a:cxnLst/>
            <a:rect l="l" t="t" r="r" b="b"/>
            <a:pathLst>
              <a:path w="11553" h="13144" extrusionOk="0">
                <a:moveTo>
                  <a:pt x="1535" y="7204"/>
                </a:moveTo>
                <a:lnTo>
                  <a:pt x="1535" y="9038"/>
                </a:lnTo>
                <a:lnTo>
                  <a:pt x="768" y="8640"/>
                </a:lnTo>
                <a:lnTo>
                  <a:pt x="768" y="7588"/>
                </a:lnTo>
                <a:lnTo>
                  <a:pt x="1535" y="7204"/>
                </a:lnTo>
                <a:close/>
                <a:moveTo>
                  <a:pt x="10004" y="7204"/>
                </a:moveTo>
                <a:lnTo>
                  <a:pt x="10771" y="7588"/>
                </a:lnTo>
                <a:lnTo>
                  <a:pt x="10771" y="8640"/>
                </a:lnTo>
                <a:lnTo>
                  <a:pt x="10004" y="9038"/>
                </a:lnTo>
                <a:lnTo>
                  <a:pt x="10004" y="7204"/>
                </a:lnTo>
                <a:close/>
                <a:moveTo>
                  <a:pt x="3070" y="6196"/>
                </a:moveTo>
                <a:lnTo>
                  <a:pt x="3070" y="10046"/>
                </a:lnTo>
                <a:lnTo>
                  <a:pt x="2303" y="10046"/>
                </a:lnTo>
                <a:lnTo>
                  <a:pt x="2303" y="6196"/>
                </a:lnTo>
                <a:close/>
                <a:moveTo>
                  <a:pt x="9237" y="6196"/>
                </a:moveTo>
                <a:lnTo>
                  <a:pt x="9237" y="10046"/>
                </a:lnTo>
                <a:lnTo>
                  <a:pt x="8469" y="10046"/>
                </a:lnTo>
                <a:lnTo>
                  <a:pt x="8469" y="6196"/>
                </a:lnTo>
                <a:close/>
                <a:moveTo>
                  <a:pt x="6153" y="11609"/>
                </a:moveTo>
                <a:lnTo>
                  <a:pt x="6153" y="12376"/>
                </a:lnTo>
                <a:lnTo>
                  <a:pt x="5386" y="12376"/>
                </a:lnTo>
                <a:lnTo>
                  <a:pt x="5386" y="11609"/>
                </a:lnTo>
                <a:close/>
                <a:moveTo>
                  <a:pt x="5770" y="1"/>
                </a:moveTo>
                <a:cubicBezTo>
                  <a:pt x="2587" y="1"/>
                  <a:pt x="1" y="2600"/>
                  <a:pt x="1" y="5798"/>
                </a:cubicBezTo>
                <a:lnTo>
                  <a:pt x="1" y="9123"/>
                </a:lnTo>
                <a:lnTo>
                  <a:pt x="1535" y="9890"/>
                </a:lnTo>
                <a:lnTo>
                  <a:pt x="1535" y="10813"/>
                </a:lnTo>
                <a:lnTo>
                  <a:pt x="3851" y="10813"/>
                </a:lnTo>
                <a:lnTo>
                  <a:pt x="3851" y="5414"/>
                </a:lnTo>
                <a:lnTo>
                  <a:pt x="1535" y="5414"/>
                </a:lnTo>
                <a:lnTo>
                  <a:pt x="1535" y="6338"/>
                </a:lnTo>
                <a:lnTo>
                  <a:pt x="768" y="6721"/>
                </a:lnTo>
                <a:lnTo>
                  <a:pt x="768" y="5798"/>
                </a:lnTo>
                <a:cubicBezTo>
                  <a:pt x="768" y="3027"/>
                  <a:pt x="3013" y="782"/>
                  <a:pt x="5770" y="782"/>
                </a:cubicBezTo>
                <a:cubicBezTo>
                  <a:pt x="8526" y="782"/>
                  <a:pt x="10771" y="3027"/>
                  <a:pt x="10771" y="5798"/>
                </a:cubicBezTo>
                <a:lnTo>
                  <a:pt x="10771" y="6721"/>
                </a:lnTo>
                <a:lnTo>
                  <a:pt x="10004" y="6338"/>
                </a:lnTo>
                <a:lnTo>
                  <a:pt x="10004" y="5414"/>
                </a:lnTo>
                <a:lnTo>
                  <a:pt x="7702" y="5414"/>
                </a:lnTo>
                <a:lnTo>
                  <a:pt x="7702" y="10813"/>
                </a:lnTo>
                <a:lnTo>
                  <a:pt x="9237" y="10813"/>
                </a:lnTo>
                <a:lnTo>
                  <a:pt x="9237" y="11609"/>
                </a:lnTo>
                <a:lnTo>
                  <a:pt x="6920" y="11609"/>
                </a:lnTo>
                <a:lnTo>
                  <a:pt x="6920" y="10828"/>
                </a:lnTo>
                <a:lnTo>
                  <a:pt x="4618" y="10828"/>
                </a:lnTo>
                <a:lnTo>
                  <a:pt x="4618" y="13144"/>
                </a:lnTo>
                <a:lnTo>
                  <a:pt x="6920" y="13144"/>
                </a:lnTo>
                <a:lnTo>
                  <a:pt x="6920" y="12376"/>
                </a:lnTo>
                <a:lnTo>
                  <a:pt x="10004" y="12376"/>
                </a:lnTo>
                <a:lnTo>
                  <a:pt x="10004" y="9890"/>
                </a:lnTo>
                <a:lnTo>
                  <a:pt x="11552" y="9123"/>
                </a:lnTo>
                <a:lnTo>
                  <a:pt x="11552" y="5798"/>
                </a:lnTo>
                <a:cubicBezTo>
                  <a:pt x="11552" y="2600"/>
                  <a:pt x="8953" y="1"/>
                  <a:pt x="5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4;p46">
            <a:extLst>
              <a:ext uri="{FF2B5EF4-FFF2-40B4-BE49-F238E27FC236}">
                <a16:creationId xmlns:a16="http://schemas.microsoft.com/office/drawing/2014/main" id="{B7481CEB-CFAE-4AFC-A7AF-289BA992FDA8}"/>
              </a:ext>
            </a:extLst>
          </p:cNvPr>
          <p:cNvSpPr txBox="1">
            <a:spLocks/>
          </p:cNvSpPr>
          <p:nvPr/>
        </p:nvSpPr>
        <p:spPr>
          <a:xfrm>
            <a:off x="6900760" y="3310675"/>
            <a:ext cx="2195100" cy="37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000"/>
              <a:buFont typeface="Bellota Text"/>
              <a:buNone/>
              <a:defRPr sz="2200" b="1" i="0" u="none" strike="noStrike" cap="none">
                <a:solidFill>
                  <a:schemeClr val="dk2"/>
                </a:solidFill>
                <a:latin typeface="Lexend Deca"/>
                <a:ea typeface="Lexend Deca"/>
                <a:cs typeface="Lexend Deca"/>
                <a:sym typeface="Lexend Deca"/>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solidFill>
                  <a:schemeClr val="accent2"/>
                </a:solidFill>
              </a:rPr>
              <a:t>Budget</a:t>
            </a:r>
          </a:p>
        </p:txBody>
      </p:sp>
      <p:sp>
        <p:nvSpPr>
          <p:cNvPr id="38" name="Google Shape;405;p46">
            <a:extLst>
              <a:ext uri="{FF2B5EF4-FFF2-40B4-BE49-F238E27FC236}">
                <a16:creationId xmlns:a16="http://schemas.microsoft.com/office/drawing/2014/main" id="{50AF6BF1-B7CE-416F-BA68-A1D8F0D03A31}"/>
              </a:ext>
            </a:extLst>
          </p:cNvPr>
          <p:cNvSpPr txBox="1">
            <a:spLocks/>
          </p:cNvSpPr>
          <p:nvPr/>
        </p:nvSpPr>
        <p:spPr>
          <a:xfrm>
            <a:off x="6900760" y="3683874"/>
            <a:ext cx="2195100" cy="9277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1"/>
                </a:solidFill>
                <a:latin typeface="Bellota Text"/>
                <a:ea typeface="Bellota Text"/>
                <a:cs typeface="Bellota Text"/>
                <a:sym typeface="Bellota Text"/>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Using program model to create this; attributable vs. inappropriate costs</a:t>
            </a:r>
          </a:p>
        </p:txBody>
      </p:sp>
      <p:sp>
        <p:nvSpPr>
          <p:cNvPr id="39" name="Google Shape;408;p46">
            <a:extLst>
              <a:ext uri="{FF2B5EF4-FFF2-40B4-BE49-F238E27FC236}">
                <a16:creationId xmlns:a16="http://schemas.microsoft.com/office/drawing/2014/main" id="{5FC547DA-5BD9-4D7A-8BA7-6DC044A69AA7}"/>
              </a:ext>
            </a:extLst>
          </p:cNvPr>
          <p:cNvSpPr/>
          <p:nvPr/>
        </p:nvSpPr>
        <p:spPr>
          <a:xfrm>
            <a:off x="7413573"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1039;p103">
            <a:extLst>
              <a:ext uri="{FF2B5EF4-FFF2-40B4-BE49-F238E27FC236}">
                <a16:creationId xmlns:a16="http://schemas.microsoft.com/office/drawing/2014/main" id="{59D0E25D-5E89-470C-A04C-B7BA6994F8EA}"/>
              </a:ext>
            </a:extLst>
          </p:cNvPr>
          <p:cNvGrpSpPr/>
          <p:nvPr/>
        </p:nvGrpSpPr>
        <p:grpSpPr>
          <a:xfrm>
            <a:off x="7815430" y="2243172"/>
            <a:ext cx="365760" cy="365760"/>
            <a:chOff x="-61354875" y="2671225"/>
            <a:chExt cx="316650" cy="316650"/>
          </a:xfrm>
          <a:solidFill>
            <a:schemeClr val="bg1"/>
          </a:solidFill>
        </p:grpSpPr>
        <p:sp>
          <p:nvSpPr>
            <p:cNvPr id="49" name="Google Shape;11040;p103">
              <a:extLst>
                <a:ext uri="{FF2B5EF4-FFF2-40B4-BE49-F238E27FC236}">
                  <a16:creationId xmlns:a16="http://schemas.microsoft.com/office/drawing/2014/main" id="{838678D6-B2C7-4254-94FD-CEDC7120AB66}"/>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41;p103">
              <a:extLst>
                <a:ext uri="{FF2B5EF4-FFF2-40B4-BE49-F238E27FC236}">
                  <a16:creationId xmlns:a16="http://schemas.microsoft.com/office/drawing/2014/main" id="{C3A25BF8-914C-4D26-AEB1-6066C0A168A7}"/>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42;p103">
              <a:extLst>
                <a:ext uri="{FF2B5EF4-FFF2-40B4-BE49-F238E27FC236}">
                  <a16:creationId xmlns:a16="http://schemas.microsoft.com/office/drawing/2014/main" id="{7FEC1231-568F-49D7-AB9B-1FAFAB25EFC7}"/>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43;p103">
              <a:extLst>
                <a:ext uri="{FF2B5EF4-FFF2-40B4-BE49-F238E27FC236}">
                  <a16:creationId xmlns:a16="http://schemas.microsoft.com/office/drawing/2014/main" id="{D7E13341-B716-4C23-8F45-EDC7F9E88061}"/>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44;p103">
              <a:extLst>
                <a:ext uri="{FF2B5EF4-FFF2-40B4-BE49-F238E27FC236}">
                  <a16:creationId xmlns:a16="http://schemas.microsoft.com/office/drawing/2014/main" id="{29715EA4-1F6E-4815-8E05-C14155065C66}"/>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70"/>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Budget </a:t>
            </a:r>
            <a:br>
              <a:rPr lang="en" dirty="0">
                <a:solidFill>
                  <a:schemeClr val="dk2"/>
                </a:solidFill>
              </a:rPr>
            </a:br>
            <a:r>
              <a:rPr lang="en" dirty="0">
                <a:solidFill>
                  <a:schemeClr val="tx1"/>
                </a:solidFill>
              </a:rPr>
              <a:t>Narrative </a:t>
            </a:r>
            <a:endParaRPr dirty="0">
              <a:solidFill>
                <a:schemeClr val="tx1"/>
              </a:solidFill>
            </a:endParaRPr>
          </a:p>
        </p:txBody>
      </p:sp>
      <p:sp>
        <p:nvSpPr>
          <p:cNvPr id="1035" name="Google Shape;1035;p70"/>
          <p:cNvSpPr txBox="1">
            <a:spLocks noGrp="1"/>
          </p:cNvSpPr>
          <p:nvPr>
            <p:ph type="title" idx="2"/>
          </p:nvPr>
        </p:nvSpPr>
        <p:spPr>
          <a:xfrm flipH="1">
            <a:off x="5126175" y="1084475"/>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CB5F-766B-4654-A579-94A0F6FFF4F7}"/>
              </a:ext>
            </a:extLst>
          </p:cNvPr>
          <p:cNvSpPr>
            <a:spLocks noGrp="1"/>
          </p:cNvSpPr>
          <p:nvPr>
            <p:ph type="title"/>
          </p:nvPr>
        </p:nvSpPr>
        <p:spPr/>
        <p:txBody>
          <a:bodyPr/>
          <a:lstStyle/>
          <a:p>
            <a:r>
              <a:rPr lang="en-US" dirty="0"/>
              <a:t> Budget Narrative</a:t>
            </a:r>
          </a:p>
        </p:txBody>
      </p:sp>
      <p:sp>
        <p:nvSpPr>
          <p:cNvPr id="3" name="Text Placeholder 2">
            <a:extLst>
              <a:ext uri="{FF2B5EF4-FFF2-40B4-BE49-F238E27FC236}">
                <a16:creationId xmlns:a16="http://schemas.microsoft.com/office/drawing/2014/main" id="{9944AC81-1C09-4CEE-A9DE-AE4CBC3B60D3}"/>
              </a:ext>
            </a:extLst>
          </p:cNvPr>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Bellota Text" panose="020B0604020202020204" charset="0"/>
                <a:ea typeface="Bellota Text" panose="020B0604020202020204" charset="0"/>
              </a:rPr>
              <a:t>Need to have it, but not always a lot of points</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Bellota Text" panose="020B0604020202020204" charset="0"/>
                <a:ea typeface="Bellota Text" panose="020B0604020202020204" charset="0"/>
              </a:rPr>
              <a:t>Give it the amount of space it deserves– no more! (About a page)</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Bellota Text" panose="020B0604020202020204" charset="0"/>
                <a:ea typeface="Bellota Text" panose="020B0604020202020204" charset="0"/>
              </a:rPr>
              <a:t>Define your line items and says what you will use them for</a:t>
            </a:r>
          </a:p>
          <a:p>
            <a:pPr marL="457200" rtl="0" fontAlgn="base">
              <a:spcBef>
                <a:spcPts val="0"/>
              </a:spcBef>
              <a:spcAft>
                <a:spcPts val="0"/>
              </a:spcAft>
              <a:buFont typeface="Arial" panose="020B0604020202020204" pitchFamily="34" charset="0"/>
              <a:buChar char="•"/>
            </a:pPr>
            <a:r>
              <a:rPr lang="en-US" sz="1800" dirty="0">
                <a:solidFill>
                  <a:srgbClr val="000000"/>
                </a:solidFill>
                <a:latin typeface="Bellota Text" panose="020B0604020202020204" charset="0"/>
                <a:ea typeface="Bellota Text" panose="020B0604020202020204" charset="0"/>
              </a:rPr>
              <a:t>Don’t need a ton of detail (</a:t>
            </a:r>
            <a:r>
              <a:rPr lang="en-US" sz="1800" dirty="0" err="1">
                <a:solidFill>
                  <a:srgbClr val="000000"/>
                </a:solidFill>
                <a:latin typeface="Bellota Text" panose="020B0604020202020204" charset="0"/>
                <a:ea typeface="Bellota Text" panose="020B0604020202020204" charset="0"/>
              </a:rPr>
              <a:t>i</a:t>
            </a:r>
            <a:r>
              <a:rPr lang="en-US" sz="1800" dirty="0">
                <a:solidFill>
                  <a:srgbClr val="000000"/>
                </a:solidFill>
                <a:latin typeface="Bellota Text" panose="020B0604020202020204" charset="0"/>
                <a:ea typeface="Bellota Text" panose="020B0604020202020204" charset="0"/>
              </a:rPr>
              <a:t>,.e.,  you can say STEM curricula and not know which one yet)</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Bellota Text" panose="020B0604020202020204" charset="0"/>
                <a:ea typeface="Bellota Text" panose="020B0604020202020204" charset="0"/>
              </a:rPr>
              <a:t>Use your </a:t>
            </a:r>
            <a:r>
              <a:rPr lang="en-US" sz="1800" dirty="0">
                <a:solidFill>
                  <a:srgbClr val="000000"/>
                </a:solidFill>
                <a:latin typeface="Bellota Text" panose="020B0604020202020204" charset="0"/>
                <a:ea typeface="Bellota Text" panose="020B0604020202020204" charset="0"/>
              </a:rPr>
              <a:t>line items to create the outline</a:t>
            </a:r>
            <a:endParaRPr lang="en-US" sz="2150" b="0" i="0" u="none" strike="noStrike" dirty="0">
              <a:solidFill>
                <a:srgbClr val="000000"/>
              </a:solidFill>
              <a:effectLst/>
              <a:latin typeface="Bellota Text" panose="020B0604020202020204" charset="0"/>
              <a:ea typeface="Bellota Text" panose="020B0604020202020204" charset="0"/>
            </a:endParaRPr>
          </a:p>
          <a:p>
            <a:endParaRPr lang="en-US" dirty="0"/>
          </a:p>
        </p:txBody>
      </p:sp>
    </p:spTree>
    <p:extLst>
      <p:ext uri="{BB962C8B-B14F-4D97-AF65-F5344CB8AC3E}">
        <p14:creationId xmlns:p14="http://schemas.microsoft.com/office/powerpoint/2010/main" val="420570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7AB9-2913-4DF2-A039-E407E3DE13B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5707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2F95-15D0-4302-800F-FF11C8435A99}"/>
              </a:ext>
            </a:extLst>
          </p:cNvPr>
          <p:cNvSpPr>
            <a:spLocks noGrp="1"/>
          </p:cNvSpPr>
          <p:nvPr>
            <p:ph type="title"/>
          </p:nvPr>
        </p:nvSpPr>
        <p:spPr>
          <a:xfrm>
            <a:off x="973950" y="1249870"/>
            <a:ext cx="7196100" cy="1488600"/>
          </a:xfrm>
        </p:spPr>
        <p:txBody>
          <a:bodyPr/>
          <a:lstStyle/>
          <a:p>
            <a:r>
              <a:rPr lang="en-US" dirty="0"/>
              <a:t>Evaluation</a:t>
            </a:r>
          </a:p>
        </p:txBody>
      </p:sp>
      <p:pic>
        <p:nvPicPr>
          <p:cNvPr id="7" name="Picture 6">
            <a:extLst>
              <a:ext uri="{FF2B5EF4-FFF2-40B4-BE49-F238E27FC236}">
                <a16:creationId xmlns:a16="http://schemas.microsoft.com/office/drawing/2014/main" id="{01F9C450-4B05-4284-9227-13BDC85E0598}"/>
              </a:ext>
            </a:extLst>
          </p:cNvPr>
          <p:cNvPicPr>
            <a:picLocks noChangeAspect="1"/>
          </p:cNvPicPr>
          <p:nvPr/>
        </p:nvPicPr>
        <p:blipFill>
          <a:blip r:embed="rId3"/>
          <a:stretch>
            <a:fillRect/>
          </a:stretch>
        </p:blipFill>
        <p:spPr>
          <a:xfrm>
            <a:off x="3962400" y="2738470"/>
            <a:ext cx="1219200" cy="1219200"/>
          </a:xfrm>
          <a:prstGeom prst="rect">
            <a:avLst/>
          </a:prstGeom>
        </p:spPr>
      </p:pic>
    </p:spTree>
    <p:extLst>
      <p:ext uri="{BB962C8B-B14F-4D97-AF65-F5344CB8AC3E}">
        <p14:creationId xmlns:p14="http://schemas.microsoft.com/office/powerpoint/2010/main" val="102108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87"/>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Thanks!</a:t>
            </a:r>
            <a:endParaRPr/>
          </a:p>
        </p:txBody>
      </p:sp>
      <p:sp>
        <p:nvSpPr>
          <p:cNvPr id="1708" name="Google Shape;1708;p87"/>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hlinkClick r:id="rId3"/>
              </a:rPr>
              <a:t>gillanin@actnowillinois.org</a:t>
            </a:r>
            <a:endParaRPr lang="en-US" dirty="0"/>
          </a:p>
          <a:p>
            <a:pPr marL="0" lvl="0" indent="0" algn="l" rtl="0">
              <a:spcBef>
                <a:spcPts val="0"/>
              </a:spcBef>
              <a:spcAft>
                <a:spcPts val="0"/>
              </a:spcAft>
              <a:buNone/>
            </a:pPr>
            <a:r>
              <a:rPr lang="en-US" dirty="0"/>
              <a:t>(312) 714-0182</a:t>
            </a:r>
          </a:p>
          <a:p>
            <a:pPr marL="0" lvl="0" indent="0" algn="l" rtl="0">
              <a:spcBef>
                <a:spcPts val="0"/>
              </a:spcBef>
              <a:spcAft>
                <a:spcPts val="0"/>
              </a:spcAft>
              <a:buNone/>
            </a:pPr>
            <a:r>
              <a:rPr lang="en-US" dirty="0"/>
              <a:t>Actnowillinois.org</a:t>
            </a:r>
            <a:endParaRPr dirty="0"/>
          </a:p>
        </p:txBody>
      </p:sp>
      <p:sp>
        <p:nvSpPr>
          <p:cNvPr id="1709" name="Google Shape;1709;p87"/>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Do you have any questions?</a:t>
            </a:r>
            <a:endParaRPr/>
          </a:p>
        </p:txBody>
      </p:sp>
      <p:sp>
        <p:nvSpPr>
          <p:cNvPr id="1710" name="Google Shape;1710;p87"/>
          <p:cNvSpPr/>
          <p:nvPr/>
        </p:nvSpPr>
        <p:spPr>
          <a:xfrm>
            <a:off x="719997" y="3689824"/>
            <a:ext cx="303327" cy="303327"/>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87"/>
          <p:cNvGrpSpPr/>
          <p:nvPr/>
        </p:nvGrpSpPr>
        <p:grpSpPr>
          <a:xfrm>
            <a:off x="1224670" y="3689832"/>
            <a:ext cx="303374" cy="303344"/>
            <a:chOff x="812101" y="2571761"/>
            <a:chExt cx="417066" cy="417024"/>
          </a:xfrm>
        </p:grpSpPr>
        <p:sp>
          <p:nvSpPr>
            <p:cNvPr id="1712" name="Google Shape;1712;p87"/>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7"/>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87"/>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7"/>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87"/>
          <p:cNvGrpSpPr/>
          <p:nvPr/>
        </p:nvGrpSpPr>
        <p:grpSpPr>
          <a:xfrm>
            <a:off x="1729390" y="3689832"/>
            <a:ext cx="303344" cy="303344"/>
            <a:chOff x="1323129" y="2571761"/>
            <a:chExt cx="417024" cy="417024"/>
          </a:xfrm>
        </p:grpSpPr>
        <p:sp>
          <p:nvSpPr>
            <p:cNvPr id="1717" name="Google Shape;1717;p87"/>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7"/>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87"/>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87"/>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87"/>
          <p:cNvGrpSpPr/>
          <p:nvPr/>
        </p:nvGrpSpPr>
        <p:grpSpPr>
          <a:xfrm>
            <a:off x="2234079" y="3692952"/>
            <a:ext cx="297237" cy="297237"/>
            <a:chOff x="2038375" y="3798025"/>
            <a:chExt cx="841792" cy="841792"/>
          </a:xfrm>
        </p:grpSpPr>
        <p:sp>
          <p:nvSpPr>
            <p:cNvPr id="1722" name="Google Shape;1722;p87"/>
            <p:cNvSpPr/>
            <p:nvPr/>
          </p:nvSpPr>
          <p:spPr>
            <a:xfrm>
              <a:off x="2186646" y="3907135"/>
              <a:ext cx="545341" cy="623694"/>
            </a:xfrm>
            <a:custGeom>
              <a:avLst/>
              <a:gdLst/>
              <a:ahLst/>
              <a:cxnLst/>
              <a:rect l="l" t="t" r="r" b="b"/>
              <a:pathLst>
                <a:path w="182541" h="208768" extrusionOk="0">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87"/>
            <p:cNvSpPr/>
            <p:nvPr/>
          </p:nvSpPr>
          <p:spPr>
            <a:xfrm>
              <a:off x="2038375" y="3798025"/>
              <a:ext cx="841792" cy="841792"/>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Learning </a:t>
            </a:r>
            <a:r>
              <a:rPr lang="en" dirty="0">
                <a:solidFill>
                  <a:schemeClr val="accent1"/>
                </a:solidFill>
              </a:rPr>
              <a:t>Outcomes</a:t>
            </a:r>
            <a:endParaRPr dirty="0">
              <a:solidFill>
                <a:schemeClr val="accent1"/>
              </a:solidFill>
            </a:endParaRPr>
          </a:p>
        </p:txBody>
      </p:sp>
      <p:graphicFrame>
        <p:nvGraphicFramePr>
          <p:cNvPr id="927" name="Google Shape;927;p66"/>
          <p:cNvGraphicFramePr/>
          <p:nvPr>
            <p:extLst>
              <p:ext uri="{D42A27DB-BD31-4B8C-83A1-F6EECF244321}">
                <p14:modId xmlns:p14="http://schemas.microsoft.com/office/powerpoint/2010/main" val="2516936856"/>
              </p:ext>
            </p:extLst>
          </p:nvPr>
        </p:nvGraphicFramePr>
        <p:xfrm>
          <a:off x="523286" y="1200041"/>
          <a:ext cx="8097428" cy="3848252"/>
        </p:xfrm>
        <a:graphic>
          <a:graphicData uri="http://schemas.openxmlformats.org/drawingml/2006/table">
            <a:tbl>
              <a:tblPr>
                <a:noFill/>
                <a:tableStyleId>{C06C464E-4717-487F-8480-E25753B77B2D}</a:tableStyleId>
              </a:tblPr>
              <a:tblGrid>
                <a:gridCol w="2024357">
                  <a:extLst>
                    <a:ext uri="{9D8B030D-6E8A-4147-A177-3AD203B41FA5}">
                      <a16:colId xmlns:a16="http://schemas.microsoft.com/office/drawing/2014/main" val="20000"/>
                    </a:ext>
                  </a:extLst>
                </a:gridCol>
                <a:gridCol w="2024357">
                  <a:extLst>
                    <a:ext uri="{9D8B030D-6E8A-4147-A177-3AD203B41FA5}">
                      <a16:colId xmlns:a16="http://schemas.microsoft.com/office/drawing/2014/main" val="20001"/>
                    </a:ext>
                  </a:extLst>
                </a:gridCol>
                <a:gridCol w="2024357">
                  <a:extLst>
                    <a:ext uri="{9D8B030D-6E8A-4147-A177-3AD203B41FA5}">
                      <a16:colId xmlns:a16="http://schemas.microsoft.com/office/drawing/2014/main" val="20002"/>
                    </a:ext>
                  </a:extLst>
                </a:gridCol>
                <a:gridCol w="2024357">
                  <a:extLst>
                    <a:ext uri="{9D8B030D-6E8A-4147-A177-3AD203B41FA5}">
                      <a16:colId xmlns:a16="http://schemas.microsoft.com/office/drawing/2014/main" val="20003"/>
                    </a:ext>
                  </a:extLst>
                </a:gridCol>
              </a:tblGrid>
              <a:tr h="569831">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Series Topic</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1</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2</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3</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57967">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Unpacking &amp; Needs</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team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Identify key stakeholders and partners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a:solidFill>
                            <a:schemeClr val="dk1"/>
                          </a:solidFill>
                          <a:latin typeface="Bellota Text"/>
                          <a:ea typeface="Bellota Text"/>
                          <a:cs typeface="Bellota Text"/>
                          <a:sym typeface="Bellota Text"/>
                        </a:rPr>
                        <a:t>Gap analysis representative of your community</a:t>
                      </a:r>
                      <a:endParaRPr lang="en-US"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573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Program Model</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org.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Organize a management plan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Identify program structure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17353">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Goals &amp; Obj.</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Types of success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Goals vs. objectives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Methods &amp; tools for evaluation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096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Budget</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Learn the parts of a UGB</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Discuss budget components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Outline a budget narrative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E08B47-CE83-4847-8D56-0EE076735579}"/>
              </a:ext>
            </a:extLst>
          </p:cNvPr>
          <p:cNvSpPr>
            <a:spLocks noGrp="1"/>
          </p:cNvSpPr>
          <p:nvPr>
            <p:ph type="body" idx="1"/>
          </p:nvPr>
        </p:nvSpPr>
        <p:spPr>
          <a:xfrm>
            <a:off x="661277" y="1707155"/>
            <a:ext cx="3197659" cy="2315100"/>
          </a:xfrm>
        </p:spPr>
        <p:txBody>
          <a:bodyPr/>
          <a:lstStyle/>
          <a:p>
            <a:pPr marL="152400" indent="0">
              <a:buNone/>
            </a:pPr>
            <a:r>
              <a:rPr lang="en-US" b="1" dirty="0"/>
              <a:t>What I Am</a:t>
            </a:r>
          </a:p>
          <a:p>
            <a:r>
              <a:rPr lang="en-US" b="1" dirty="0"/>
              <a:t>Attorney </a:t>
            </a:r>
          </a:p>
          <a:p>
            <a:r>
              <a:rPr lang="en-US" b="1" dirty="0"/>
              <a:t>6.5 years in nonprofit management</a:t>
            </a:r>
          </a:p>
          <a:p>
            <a:r>
              <a:rPr lang="en-US" b="1" dirty="0"/>
              <a:t>Grew our budget by </a:t>
            </a:r>
            <a:r>
              <a:rPr lang="en-US" b="1" dirty="0" err="1"/>
              <a:t>x6</a:t>
            </a:r>
            <a:endParaRPr lang="en-US" b="1" dirty="0"/>
          </a:p>
          <a:p>
            <a:r>
              <a:rPr lang="en-US" b="1"/>
              <a:t>Worked </a:t>
            </a:r>
            <a:r>
              <a:rPr lang="en-US" b="1" dirty="0"/>
              <a:t>on grants from </a:t>
            </a:r>
            <a:r>
              <a:rPr lang="en-US" b="1" dirty="0" err="1"/>
              <a:t>ISBE</a:t>
            </a:r>
            <a:r>
              <a:rPr lang="en-US" b="1" dirty="0"/>
              <a:t>, DHS, private funders</a:t>
            </a:r>
          </a:p>
        </p:txBody>
      </p:sp>
      <p:sp>
        <p:nvSpPr>
          <p:cNvPr id="3" name="Title 2">
            <a:extLst>
              <a:ext uri="{FF2B5EF4-FFF2-40B4-BE49-F238E27FC236}">
                <a16:creationId xmlns:a16="http://schemas.microsoft.com/office/drawing/2014/main" id="{8ED45DC9-FB93-4444-8613-D2EC932D508A}"/>
              </a:ext>
            </a:extLst>
          </p:cNvPr>
          <p:cNvSpPr>
            <a:spLocks noGrp="1"/>
          </p:cNvSpPr>
          <p:nvPr>
            <p:ph type="title"/>
          </p:nvPr>
        </p:nvSpPr>
        <p:spPr/>
        <p:txBody>
          <a:bodyPr/>
          <a:lstStyle/>
          <a:p>
            <a:r>
              <a:rPr lang="en-US" dirty="0"/>
              <a:t>Who Am I?</a:t>
            </a:r>
          </a:p>
        </p:txBody>
      </p:sp>
      <p:sp>
        <p:nvSpPr>
          <p:cNvPr id="4" name="Text Placeholder 1">
            <a:extLst>
              <a:ext uri="{FF2B5EF4-FFF2-40B4-BE49-F238E27FC236}">
                <a16:creationId xmlns:a16="http://schemas.microsoft.com/office/drawing/2014/main" id="{A3BC5423-00C2-4E1F-8D2E-E84A9B7B2426}"/>
              </a:ext>
            </a:extLst>
          </p:cNvPr>
          <p:cNvSpPr txBox="1">
            <a:spLocks/>
          </p:cNvSpPr>
          <p:nvPr/>
        </p:nvSpPr>
        <p:spPr>
          <a:xfrm>
            <a:off x="4387387" y="1616274"/>
            <a:ext cx="3197659" cy="2315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Bellota Text"/>
              <a:buChar char="●"/>
              <a:defRPr sz="1600" b="0" i="0" u="none" strike="noStrike" cap="none">
                <a:solidFill>
                  <a:schemeClr val="dk2"/>
                </a:solidFill>
                <a:latin typeface="Bellota Text"/>
                <a:ea typeface="Bellota Text"/>
                <a:cs typeface="Bellota Text"/>
                <a:sym typeface="Bellota Text"/>
              </a:defRPr>
            </a:lvl1pPr>
            <a:lvl2pPr marL="914400" marR="0" lvl="1"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2pPr>
            <a:lvl3pPr marL="1371600" marR="0" lvl="2"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3pPr>
            <a:lvl4pPr marL="1828800" marR="0" lvl="3"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4pPr>
            <a:lvl5pPr marL="2286000" marR="0" lvl="4"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5pPr>
            <a:lvl6pPr marL="2743200" marR="0" lvl="5"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6pPr>
            <a:lvl7pPr marL="3200400" marR="0" lvl="6"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7pPr>
            <a:lvl8pPr marL="3657600" marR="0" lvl="7"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8pPr>
            <a:lvl9pPr marL="4114800" marR="0" lvl="8" indent="-304800" algn="l" rtl="0">
              <a:lnSpc>
                <a:spcPct val="100000"/>
              </a:lnSpc>
              <a:spcBef>
                <a:spcPts val="0"/>
              </a:spcBef>
              <a:spcAft>
                <a:spcPts val="0"/>
              </a:spcAft>
              <a:buClr>
                <a:schemeClr val="dk2"/>
              </a:buClr>
              <a:buSzPts val="1200"/>
              <a:buFont typeface="Bellota Text"/>
              <a:buChar char="■"/>
              <a:defRPr sz="1200" b="0" i="0" u="none" strike="noStrike" cap="none">
                <a:solidFill>
                  <a:schemeClr val="dk2"/>
                </a:solidFill>
                <a:latin typeface="Bellota Text"/>
                <a:ea typeface="Bellota Text"/>
                <a:cs typeface="Bellota Text"/>
                <a:sym typeface="Bellota Text"/>
              </a:defRPr>
            </a:lvl9pPr>
          </a:lstStyle>
          <a:p>
            <a:pPr marL="152400" indent="0">
              <a:buFont typeface="Bellota Text"/>
              <a:buNone/>
            </a:pPr>
            <a:r>
              <a:rPr lang="en-US" b="1" dirty="0"/>
              <a:t>What I Am Not</a:t>
            </a:r>
          </a:p>
          <a:p>
            <a:r>
              <a:rPr lang="en-US" b="1" dirty="0"/>
              <a:t>NOT a CPA </a:t>
            </a:r>
          </a:p>
          <a:p>
            <a:r>
              <a:rPr lang="en-US" b="1" dirty="0"/>
              <a:t>NOT an accountant</a:t>
            </a:r>
          </a:p>
          <a:p>
            <a:r>
              <a:rPr lang="en-US" b="1" dirty="0"/>
              <a:t>I don’t administer public grants or approve expenses </a:t>
            </a:r>
          </a:p>
          <a:p>
            <a:r>
              <a:rPr lang="en-US" b="1" dirty="0"/>
              <a:t>Not an expert</a:t>
            </a:r>
          </a:p>
        </p:txBody>
      </p:sp>
    </p:spTree>
    <p:extLst>
      <p:ext uri="{BB962C8B-B14F-4D97-AF65-F5344CB8AC3E}">
        <p14:creationId xmlns:p14="http://schemas.microsoft.com/office/powerpoint/2010/main" val="293158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7A3-5A5D-4D0A-84F6-8DB2E5C87A83}"/>
              </a:ext>
            </a:extLst>
          </p:cNvPr>
          <p:cNvSpPr>
            <a:spLocks noGrp="1"/>
          </p:cNvSpPr>
          <p:nvPr>
            <p:ph type="title"/>
          </p:nvPr>
        </p:nvSpPr>
        <p:spPr>
          <a:xfrm>
            <a:off x="5145219" y="2061450"/>
            <a:ext cx="3481200" cy="1020600"/>
          </a:xfrm>
        </p:spPr>
        <p:txBody>
          <a:bodyPr/>
          <a:lstStyle/>
          <a:p>
            <a:r>
              <a:rPr lang="en-US" sz="2800" dirty="0"/>
              <a:t>You can do it if you aren’t an expert!</a:t>
            </a:r>
            <a:br>
              <a:rPr lang="en-US" sz="2800" dirty="0"/>
            </a:br>
            <a:br>
              <a:rPr lang="en-US" sz="2800" dirty="0"/>
            </a:br>
            <a:br>
              <a:rPr lang="en-US" sz="2800" dirty="0"/>
            </a:br>
            <a:r>
              <a:rPr lang="en-US" sz="2800" dirty="0"/>
              <a:t>But, you also need to ask for help from the right people. </a:t>
            </a:r>
          </a:p>
        </p:txBody>
      </p:sp>
      <p:sp>
        <p:nvSpPr>
          <p:cNvPr id="4" name="Title 3">
            <a:extLst>
              <a:ext uri="{FF2B5EF4-FFF2-40B4-BE49-F238E27FC236}">
                <a16:creationId xmlns:a16="http://schemas.microsoft.com/office/drawing/2014/main" id="{2501A87C-DDEB-4C13-BA2E-AF446164249B}"/>
              </a:ext>
            </a:extLst>
          </p:cNvPr>
          <p:cNvSpPr>
            <a:spLocks noGrp="1"/>
          </p:cNvSpPr>
          <p:nvPr>
            <p:ph type="title" idx="2"/>
          </p:nvPr>
        </p:nvSpPr>
        <p:spPr>
          <a:xfrm>
            <a:off x="0" y="946375"/>
            <a:ext cx="5331995" cy="1758300"/>
          </a:xfrm>
        </p:spPr>
        <p:txBody>
          <a:bodyPr/>
          <a:lstStyle/>
          <a:p>
            <a:r>
              <a:rPr lang="en-US" sz="4000" dirty="0"/>
              <a:t>What does this mean for you?</a:t>
            </a:r>
          </a:p>
        </p:txBody>
      </p:sp>
    </p:spTree>
    <p:extLst>
      <p:ext uri="{BB962C8B-B14F-4D97-AF65-F5344CB8AC3E}">
        <p14:creationId xmlns:p14="http://schemas.microsoft.com/office/powerpoint/2010/main" val="236775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lt1"/>
                </a:solidFill>
              </a:rPr>
              <a:t>Agenda</a:t>
            </a:r>
            <a:endParaRPr dirty="0">
              <a:solidFill>
                <a:schemeClr val="accent1"/>
              </a:solidFill>
            </a:endParaRPr>
          </a:p>
        </p:txBody>
      </p:sp>
      <p:sp>
        <p:nvSpPr>
          <p:cNvPr id="286" name="Google Shape;286;p37"/>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Strong Budgets</a:t>
            </a:r>
            <a:endParaRPr dirty="0"/>
          </a:p>
        </p:txBody>
      </p:sp>
      <p:sp>
        <p:nvSpPr>
          <p:cNvPr id="287" name="Google Shape;287;p37"/>
          <p:cNvSpPr txBox="1">
            <a:spLocks noGrp="1"/>
          </p:cNvSpPr>
          <p:nvPr>
            <p:ph type="title" idx="2"/>
          </p:nvPr>
        </p:nvSpPr>
        <p:spPr>
          <a:xfrm>
            <a:off x="175097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
        <p:nvSpPr>
          <p:cNvPr id="288" name="Google Shape;288;p37"/>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Learn what makes a strong budget and what goes into it</a:t>
            </a:r>
            <a:endParaRPr dirty="0"/>
          </a:p>
        </p:txBody>
      </p:sp>
      <p:sp>
        <p:nvSpPr>
          <p:cNvPr id="289" name="Google Shape;289;p37"/>
          <p:cNvSpPr txBox="1">
            <a:spLocks noGrp="1"/>
          </p:cNvSpPr>
          <p:nvPr>
            <p:ph type="title" idx="4"/>
          </p:nvPr>
        </p:nvSpPr>
        <p:spPr>
          <a:xfrm>
            <a:off x="550602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
        <p:nvSpPr>
          <p:cNvPr id="290" name="Google Shape;290;p37"/>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Uniform Grant Budget</a:t>
            </a:r>
            <a:endParaRPr dirty="0"/>
          </a:p>
        </p:txBody>
      </p:sp>
      <p:sp>
        <p:nvSpPr>
          <p:cNvPr id="291" name="Google Shape;291;p37"/>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Learn how to use Illinois’ UGB</a:t>
            </a:r>
            <a:endParaRPr dirty="0"/>
          </a:p>
        </p:txBody>
      </p:sp>
      <p:sp>
        <p:nvSpPr>
          <p:cNvPr id="292" name="Google Shape;292;p37"/>
          <p:cNvSpPr txBox="1">
            <a:spLocks noGrp="1"/>
          </p:cNvSpPr>
          <p:nvPr>
            <p:ph type="title" idx="7"/>
          </p:nvPr>
        </p:nvSpPr>
        <p:spPr>
          <a:xfrm>
            <a:off x="175097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03</a:t>
            </a:r>
            <a:endParaRPr dirty="0"/>
          </a:p>
        </p:txBody>
      </p:sp>
      <p:sp>
        <p:nvSpPr>
          <p:cNvPr id="293" name="Google Shape;293;p37"/>
          <p:cNvSpPr txBox="1">
            <a:spLocks noGrp="1"/>
          </p:cNvSpPr>
          <p:nvPr>
            <p:ph type="subTitle" idx="8"/>
          </p:nvPr>
        </p:nvSpPr>
        <p:spPr>
          <a:xfrm>
            <a:off x="1088019" y="3648772"/>
            <a:ext cx="3212909"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Expenses</a:t>
            </a:r>
            <a:endParaRPr dirty="0"/>
          </a:p>
        </p:txBody>
      </p:sp>
      <p:sp>
        <p:nvSpPr>
          <p:cNvPr id="294" name="Google Shape;294;p37"/>
          <p:cNvSpPr txBox="1">
            <a:spLocks noGrp="1"/>
          </p:cNvSpPr>
          <p:nvPr>
            <p:ph type="subTitle" idx="9"/>
          </p:nvPr>
        </p:nvSpPr>
        <p:spPr>
          <a:xfrm>
            <a:off x="1128760" y="4152199"/>
            <a:ext cx="3131425" cy="835623"/>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Discuss what types of expesnes to include in your budget </a:t>
            </a:r>
            <a:endParaRPr dirty="0"/>
          </a:p>
        </p:txBody>
      </p:sp>
      <p:sp>
        <p:nvSpPr>
          <p:cNvPr id="295" name="Google Shape;295;p37"/>
          <p:cNvSpPr txBox="1">
            <a:spLocks noGrp="1"/>
          </p:cNvSpPr>
          <p:nvPr>
            <p:ph type="title" idx="13"/>
          </p:nvPr>
        </p:nvSpPr>
        <p:spPr>
          <a:xfrm>
            <a:off x="550602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
        <p:nvSpPr>
          <p:cNvPr id="296" name="Google Shape;296;p37"/>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Budget Narrative</a:t>
            </a:r>
          </a:p>
        </p:txBody>
      </p:sp>
      <p:sp>
        <p:nvSpPr>
          <p:cNvPr id="297" name="Google Shape;297;p37"/>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Turning your budget into a narrative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4982837" y="2150850"/>
            <a:ext cx="294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1"/>
                </a:solidFill>
              </a:rPr>
              <a:t>Strong Budgets</a:t>
            </a:r>
            <a:endParaRPr dirty="0"/>
          </a:p>
        </p:txBody>
      </p:sp>
      <p:sp>
        <p:nvSpPr>
          <p:cNvPr id="317" name="Google Shape;317;p40"/>
          <p:cNvSpPr txBox="1">
            <a:spLocks noGrp="1"/>
          </p:cNvSpPr>
          <p:nvPr>
            <p:ph type="title" idx="2"/>
          </p:nvPr>
        </p:nvSpPr>
        <p:spPr>
          <a:xfrm>
            <a:off x="1215763"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grpSp>
        <p:nvGrpSpPr>
          <p:cNvPr id="4" name="Google Shape;11098;p103">
            <a:extLst>
              <a:ext uri="{FF2B5EF4-FFF2-40B4-BE49-F238E27FC236}">
                <a16:creationId xmlns:a16="http://schemas.microsoft.com/office/drawing/2014/main" id="{0E26AB3D-9475-4FAC-A124-446C0249DCE6}"/>
              </a:ext>
            </a:extLst>
          </p:cNvPr>
          <p:cNvGrpSpPr/>
          <p:nvPr/>
        </p:nvGrpSpPr>
        <p:grpSpPr>
          <a:xfrm>
            <a:off x="1038172" y="400451"/>
            <a:ext cx="1495791" cy="1000510"/>
            <a:chOff x="-62518200" y="2692475"/>
            <a:chExt cx="318225" cy="289100"/>
          </a:xfrm>
        </p:grpSpPr>
        <p:sp>
          <p:nvSpPr>
            <p:cNvPr id="5" name="Google Shape;11099;p103">
              <a:extLst>
                <a:ext uri="{FF2B5EF4-FFF2-40B4-BE49-F238E27FC236}">
                  <a16:creationId xmlns:a16="http://schemas.microsoft.com/office/drawing/2014/main" id="{3E6D50F8-3B0B-49C1-AF94-DD86B1E107E0}"/>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100;p103">
              <a:extLst>
                <a:ext uri="{FF2B5EF4-FFF2-40B4-BE49-F238E27FC236}">
                  <a16:creationId xmlns:a16="http://schemas.microsoft.com/office/drawing/2014/main" id="{B254936E-B54E-487E-AF0F-B2476B5A4637}"/>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1ACF4-B3E1-4F60-9599-91A2EB114384}"/>
              </a:ext>
            </a:extLst>
          </p:cNvPr>
          <p:cNvSpPr>
            <a:spLocks noGrp="1"/>
          </p:cNvSpPr>
          <p:nvPr>
            <p:ph type="body" idx="1"/>
          </p:nvPr>
        </p:nvSpPr>
        <p:spPr>
          <a:xfrm>
            <a:off x="820668" y="1623265"/>
            <a:ext cx="6528088" cy="3075210"/>
          </a:xfrm>
        </p:spPr>
        <p:txBody>
          <a:bodyPr/>
          <a:lstStyle/>
          <a:p>
            <a:pPr marL="285750" indent="-285750">
              <a:buFont typeface="Arial" panose="020B0604020202020204" pitchFamily="34" charset="0"/>
              <a:buChar char="•"/>
            </a:pPr>
            <a:r>
              <a:rPr lang="en-US" sz="1600" dirty="0"/>
              <a:t>Start first!</a:t>
            </a:r>
          </a:p>
          <a:p>
            <a:pPr marL="285750" indent="-285750">
              <a:buFont typeface="Arial" panose="020B0604020202020204" pitchFamily="34" charset="0"/>
              <a:buChar char="•"/>
            </a:pPr>
            <a:r>
              <a:rPr lang="en-US" sz="1600" dirty="0"/>
              <a:t>Meet with people that run fiscal </a:t>
            </a:r>
          </a:p>
          <a:p>
            <a:pPr marL="285750" indent="-285750">
              <a:buFont typeface="Arial" panose="020B0604020202020204" pitchFamily="34" charset="0"/>
              <a:buChar char="•"/>
            </a:pPr>
            <a:r>
              <a:rPr lang="en-US" sz="1600" dirty="0"/>
              <a:t>Realistic </a:t>
            </a:r>
          </a:p>
          <a:p>
            <a:pPr marL="742950" lvl="3" indent="-285750">
              <a:buFont typeface="Arial" panose="020B0604020202020204" pitchFamily="34" charset="0"/>
              <a:buChar char="•"/>
            </a:pPr>
            <a:r>
              <a:rPr lang="en-US" sz="1600" dirty="0"/>
              <a:t>Reasonable for public funding</a:t>
            </a:r>
          </a:p>
          <a:p>
            <a:pPr marL="742950" lvl="3" indent="-285750">
              <a:buFont typeface="Arial" panose="020B0604020202020204" pitchFamily="34" charset="0"/>
              <a:buChar char="•"/>
            </a:pPr>
            <a:r>
              <a:rPr lang="en-US" sz="1600" dirty="0"/>
              <a:t>Make sure you really know what your program costs and what you are worth</a:t>
            </a:r>
          </a:p>
          <a:p>
            <a:pPr marL="285750" lvl="2" indent="-285750">
              <a:buFont typeface="Arial" panose="020B0604020202020204" pitchFamily="34" charset="0"/>
              <a:buChar char="•"/>
            </a:pPr>
            <a:r>
              <a:rPr lang="en-US" sz="1600" dirty="0"/>
              <a:t>Make sure the grant amount fits your needs</a:t>
            </a:r>
          </a:p>
          <a:p>
            <a:endParaRPr lang="en-US" dirty="0"/>
          </a:p>
        </p:txBody>
      </p:sp>
      <p:sp>
        <p:nvSpPr>
          <p:cNvPr id="3" name="Title 2">
            <a:extLst>
              <a:ext uri="{FF2B5EF4-FFF2-40B4-BE49-F238E27FC236}">
                <a16:creationId xmlns:a16="http://schemas.microsoft.com/office/drawing/2014/main" id="{B902AED9-E563-4A41-889A-43315DBF402D}"/>
              </a:ext>
            </a:extLst>
          </p:cNvPr>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425676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5250-9165-4E16-B9A5-D6979770493F}"/>
              </a:ext>
            </a:extLst>
          </p:cNvPr>
          <p:cNvSpPr>
            <a:spLocks noGrp="1"/>
          </p:cNvSpPr>
          <p:nvPr>
            <p:ph type="title"/>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three things that your program needs to get out of your budget?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560F888D-D562-495F-88F2-B7B63EA21B4B}"/>
              </a:ext>
            </a:extLst>
          </p:cNvPr>
          <p:cNvSpPr>
            <a:spLocks noGrp="1"/>
          </p:cNvSpPr>
          <p:nvPr>
            <p:ph type="subTitle" idx="1"/>
          </p:nvPr>
        </p:nvSpPr>
        <p:spPr/>
        <p:txBody>
          <a:bodyPr/>
          <a:lstStyle/>
          <a:p>
            <a:r>
              <a:rPr lang="en-US" dirty="0"/>
              <a:t>Share in the </a:t>
            </a:r>
            <a:r>
              <a:rPr lang="en-US" dirty="0" err="1"/>
              <a:t>Menti</a:t>
            </a:r>
            <a:r>
              <a:rPr lang="en-US" dirty="0"/>
              <a:t>!</a:t>
            </a:r>
          </a:p>
        </p:txBody>
      </p:sp>
      <p:sp>
        <p:nvSpPr>
          <p:cNvPr id="4" name="Title 3">
            <a:extLst>
              <a:ext uri="{FF2B5EF4-FFF2-40B4-BE49-F238E27FC236}">
                <a16:creationId xmlns:a16="http://schemas.microsoft.com/office/drawing/2014/main" id="{A55C1984-BCE6-4F37-919D-DEAAD025CD52}"/>
              </a:ext>
            </a:extLst>
          </p:cNvPr>
          <p:cNvSpPr>
            <a:spLocks noGrp="1"/>
          </p:cNvSpPr>
          <p:nvPr>
            <p:ph type="title" idx="2"/>
          </p:nvPr>
        </p:nvSpPr>
        <p:spPr>
          <a:xfrm>
            <a:off x="1215763" y="1692600"/>
            <a:ext cx="3099062" cy="1758300"/>
          </a:xfrm>
        </p:spPr>
        <p:txBody>
          <a:bodyPr/>
          <a:lstStyle/>
          <a:p>
            <a:r>
              <a:rPr lang="en-US" sz="4400" dirty="0"/>
              <a:t>Worksheet Time!</a:t>
            </a:r>
          </a:p>
        </p:txBody>
      </p:sp>
    </p:spTree>
    <p:extLst>
      <p:ext uri="{BB962C8B-B14F-4D97-AF65-F5344CB8AC3E}">
        <p14:creationId xmlns:p14="http://schemas.microsoft.com/office/powerpoint/2010/main" val="3767422393"/>
      </p:ext>
    </p:extLst>
  </p:cSld>
  <p:clrMapOvr>
    <a:masterClrMapping/>
  </p:clrMapOvr>
</p:sld>
</file>

<file path=ppt/theme/theme1.xml><?xml version="1.0" encoding="utf-8"?>
<a:theme xmlns:a="http://schemas.openxmlformats.org/drawingml/2006/main" name="Cost Reduction Process Consulting Toolkit by Slidesgo">
  <a:themeElements>
    <a:clrScheme name="Simple Light">
      <a:dk1>
        <a:srgbClr val="000000"/>
      </a:dk1>
      <a:lt1>
        <a:srgbClr val="EDE5DA"/>
      </a:lt1>
      <a:dk2>
        <a:srgbClr val="0057B2"/>
      </a:dk2>
      <a:lt2>
        <a:srgbClr val="CD5252"/>
      </a:lt2>
      <a:accent1>
        <a:srgbClr val="237EDD"/>
      </a:accent1>
      <a:accent2>
        <a:srgbClr val="E45353"/>
      </a:accent2>
      <a:accent3>
        <a:srgbClr val="DACEB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945</Words>
  <Application>Microsoft Office PowerPoint</Application>
  <PresentationFormat>On-screen Show (16:9)</PresentationFormat>
  <Paragraphs>143</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Bellota Text</vt:lpstr>
      <vt:lpstr>Roboto Condensed Light</vt:lpstr>
      <vt:lpstr>Lexend Deca</vt:lpstr>
      <vt:lpstr>Calibri</vt:lpstr>
      <vt:lpstr>Cost Reduction Process Consulting Toolkit by Slidesgo</vt:lpstr>
      <vt:lpstr>Grant Writing: Budget and Budget Narrative</vt:lpstr>
      <vt:lpstr>Series Topics</vt:lpstr>
      <vt:lpstr>Learning Outcomes</vt:lpstr>
      <vt:lpstr>Who Am I?</vt:lpstr>
      <vt:lpstr>You can do it if you aren’t an expert!   But, you also need to ask for help from the right people. </vt:lpstr>
      <vt:lpstr>Agenda</vt:lpstr>
      <vt:lpstr>Strong Budgets</vt:lpstr>
      <vt:lpstr>Getting Started</vt:lpstr>
      <vt:lpstr>What are three things that your program needs to get out of your budget? </vt:lpstr>
      <vt:lpstr>Uniform Grant Budget </vt:lpstr>
      <vt:lpstr>Know Your Identifying Numbers</vt:lpstr>
      <vt:lpstr>Indirect Costs </vt:lpstr>
      <vt:lpstr>Line Items</vt:lpstr>
      <vt:lpstr>Sub-Recipients </vt:lpstr>
      <vt:lpstr>Expenses  &amp; Line Items</vt:lpstr>
      <vt:lpstr>Salary &amp; Fringe</vt:lpstr>
      <vt:lpstr> </vt:lpstr>
      <vt:lpstr>Other Program Costs </vt:lpstr>
      <vt:lpstr> </vt:lpstr>
      <vt:lpstr>Budget  Narrative </vt:lpstr>
      <vt:lpstr> Budget Narrative</vt:lpstr>
      <vt:lpstr>Questions?</vt:lpstr>
      <vt:lpstr>Evaluation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Goals &amp; Objectives and Evaluation</dc:title>
  <dc:creator>Nikki Gillani</dc:creator>
  <cp:lastModifiedBy>Susan</cp:lastModifiedBy>
  <cp:revision>15</cp:revision>
  <dcterms:modified xsi:type="dcterms:W3CDTF">2022-03-11T14:53:53Z</dcterms:modified>
</cp:coreProperties>
</file>