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hort Stack"/>
      <p:regular r:id="rId17"/>
    </p:embeddedFont>
    <p:embeddedFont>
      <p:font typeface="Quicksan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9FE054-7BE2-4666-94D3-4E63E26A0254}">
  <a:tblStyle styleId="{CD9FE054-7BE2-4666-94D3-4E63E26A02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AmaticSC-regular.fntdata"/><Relationship Id="rId14" Type="http://schemas.openxmlformats.org/officeDocument/2006/relationships/slide" Target="slides/slide7.xml"/><Relationship Id="rId17" Type="http://schemas.openxmlformats.org/officeDocument/2006/relationships/font" Target="fonts/ShortStack-regular.fntdata"/><Relationship Id="rId16" Type="http://schemas.openxmlformats.org/officeDocument/2006/relationships/font" Target="fonts/AmaticSC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Quicksand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Quicksand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9dd5cd13a5_0_7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9dd5cd13a5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9dd5cd13a5_0_14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9dd5cd13a5_0_1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9dd5cd13a5_0_21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9dd5cd13a5_0_2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9dd5cd13a5_0_28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9dd5cd13a5_0_2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9dd5cd13a5_0_35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9dd5cd13a5_0_3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9dd5cd13a5_0_49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9dd5cd13a5_0_4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dd5cd13a5_0_56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dd5cd13a5_0_5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7" name="Google Shape;67;p14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68" name="Google Shape;68;p14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69" name="Google Shape;69;p14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1" name="Google Shape;71;p14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72" name="Google Shape;72;p14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4" name="Google Shape;74;p1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5" name="Google Shape;75;p14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76" name="Google Shape;76;p14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8" name="Google Shape;78;p1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4" name="Google Shape;84;p14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85" name="Google Shape;85;p14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4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7" name="Google Shape;87;p14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88" name="Google Shape;88;p14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4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90" name="Google Shape;90;p1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8" name="Google Shape;98;p1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99" name="Google Shape;99;p1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1" name="Google Shape;101;p1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3" name="Google Shape;103;p1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04" name="Google Shape;104;p1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106" name="Google Shape;106;p14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107" name="Google Shape;107;p14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4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9" name="Google Shape;109;p1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11" name="Google Shape;111;p14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112" name="Google Shape;112;p14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14" name="Google Shape;114;p1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16" name="Google Shape;116;p14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117" name="Google Shape;117;p14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119" name="Google Shape;119;p14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120" name="Google Shape;120;p14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22" name="Google Shape;122;p1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26" name="Google Shape;126;p14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127" name="Google Shape;127;p14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4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129" name="Google Shape;129;p14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130" name="Google Shape;130;p14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2" name="Google Shape;132;p1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9" name="Google Shape;139;p1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40" name="Google Shape;140;p1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142" name="Google Shape;142;p14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143" name="Google Shape;143;p14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5" name="Google Shape;145;p1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46" name="Google Shape;146;p1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47" name="Google Shape;147;p1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8" name="Google Shape;148;p1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50" name="Google Shape;150;p1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6" name="Google Shape;156;p15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57" name="Google Shape;157;p15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58" name="Google Shape;158;p15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78" name="Google Shape;178;p15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79" name="Google Shape;179;p1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81" name="Google Shape;181;p15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83" name="Google Shape;183;p15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84" name="Google Shape;184;p1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86" name="Google Shape;186;p15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7" name="Google Shape;207;p15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08" name="Google Shape;208;p1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10" name="Google Shape;210;p15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12" name="Google Shape;212;p15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13" name="Google Shape;213;p1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16" name="Google Shape;216;p15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6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222" name="Google Shape;222;p16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42" name="Google Shape;242;p16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243" name="Google Shape;243;p1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45" name="Google Shape;245;p16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47" name="Google Shape;247;p16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48" name="Google Shape;248;p1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50" name="Google Shape;250;p16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71" name="Google Shape;271;p16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72" name="Google Shape;272;p1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4" name="Google Shape;274;p16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76" name="Google Shape;276;p16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77" name="Google Shape;277;p1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80" name="Google Shape;280;p16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84" name="Google Shape;284;p16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85" name="Google Shape;285;p1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88" name="Google Shape;288;p1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8" name="Google Shape;308;p1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11" name="Google Shape;311;p1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13" name="Google Shape;313;p1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14" name="Google Shape;314;p1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15" name="Google Shape;315;p1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16" name="Google Shape;316;p1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6" name="Google Shape;336;p1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37" name="Google Shape;337;p1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8" name="Google Shape;338;p1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9" name="Google Shape;339;p1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41" name="Google Shape;341;p1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42" name="Google Shape;342;p1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43" name="Google Shape;343;p1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44" name="Google Shape;344;p1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45" name="Google Shape;345;p1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47" name="Google Shape;347;p1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8" name="Google Shape;348;p17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49" name="Google Shape;349;p1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52" name="Google Shape;352;p1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72" name="Google Shape;372;p1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73" name="Google Shape;373;p1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75" name="Google Shape;375;p1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77" name="Google Shape;377;p1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78" name="Google Shape;378;p1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80" name="Google Shape;380;p1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00" name="Google Shape;400;p1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01" name="Google Shape;401;p1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02" name="Google Shape;402;p1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3" name="Google Shape;403;p1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05" name="Google Shape;405;p1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06" name="Google Shape;406;p1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9" name="Google Shape;409;p1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11" name="Google Shape;411;p1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2" name="Google Shape;412;p18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413" name="Google Shape;413;p18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414" name="Google Shape;414;p1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9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17" name="Google Shape;417;p1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37" name="Google Shape;437;p1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38" name="Google Shape;438;p1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39" name="Google Shape;439;p1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40" name="Google Shape;440;p1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42" name="Google Shape;442;p1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43" name="Google Shape;443;p1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45" name="Google Shape;445;p1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5" name="Google Shape;465;p1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66" name="Google Shape;466;p1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8" name="Google Shape;468;p1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70" name="Google Shape;470;p1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71" name="Google Shape;471;p1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74" name="Google Shape;474;p1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76" name="Google Shape;476;p19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7" name="Google Shape;477;p19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78" name="Google Shape;478;p19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79" name="Google Shape;479;p19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80" name="Google Shape;480;p1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20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83" name="Google Shape;483;p20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1" name="Google Shape;491;p20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2" name="Google Shape;492;p20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1" name="Google Shape;501;p20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03" name="Google Shape;503;p20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04" name="Google Shape;504;p20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06" name="Google Shape;506;p20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08" name="Google Shape;508;p20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09" name="Google Shape;509;p20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11" name="Google Shape;511;p20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20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3" name="Google Shape;523;p20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1" name="Google Shape;531;p20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32" name="Google Shape;532;p20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3" name="Google Shape;533;p20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4" name="Google Shape;534;p20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6" name="Google Shape;536;p20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37" name="Google Shape;537;p20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8" name="Google Shape;538;p20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40" name="Google Shape;540;p20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542" name="Google Shape;542;p2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3" name="Google Shape;543;p2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1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46" name="Google Shape;546;p2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7" name="Google Shape;547;p21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48" name="Google Shape;548;p2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2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1" name="Google Shape;551;p2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2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2" name="Google Shape;562;p2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68" name="Google Shape;568;p2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69" name="Google Shape;569;p2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70" name="Google Shape;570;p2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71" name="Google Shape;571;p2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73" name="Google Shape;573;p2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74" name="Google Shape;574;p2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75" name="Google Shape;575;p2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76" name="Google Shape;576;p2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2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8" name="Google Shape;588;p2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6" name="Google Shape;596;p2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97" name="Google Shape;597;p2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9" name="Google Shape;599;p2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01" name="Google Shape;601;p2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02" name="Google Shape;602;p2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05" name="Google Shape;605;p2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23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611" name="Google Shape;611;p23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31" name="Google Shape;631;p23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632" name="Google Shape;632;p2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33" name="Google Shape;633;p2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34" name="Google Shape;634;p23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36" name="Google Shape;636;p23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637" name="Google Shape;637;p2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38" name="Google Shape;638;p2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39" name="Google Shape;639;p23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5" name="Google Shape;645;p23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59" name="Google Shape;659;p23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60" name="Google Shape;660;p2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61" name="Google Shape;661;p2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62" name="Google Shape;662;p23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4" name="Google Shape;664;p23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65" name="Google Shape;665;p2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68" name="Google Shape;668;p23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70" name="Google Shape;670;p2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3" name="Google Shape;673;p24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24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24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24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7" name="Google Shape;677;p24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8" name="Google Shape;678;p24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9" name="Google Shape;679;p24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0" name="Google Shape;680;p24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24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2" name="Google Shape;682;p24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3" name="Google Shape;683;p24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4" name="Google Shape;684;p24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5" name="Google Shape;685;p24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6" name="Google Shape;686;p24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24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24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24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90" name="Google Shape;690;p24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91" name="Google Shape;691;p24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92" name="Google Shape;692;p24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93" name="Google Shape;693;p24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94" name="Google Shape;694;p24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96" name="Google Shape;696;p24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97" name="Google Shape;697;p24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98" name="Google Shape;698;p24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99" name="Google Shape;699;p24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701" name="Google Shape;701;p24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2" name="Google Shape;702;p24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3" name="Google Shape;703;p24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4" name="Google Shape;704;p24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5" name="Google Shape;705;p24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6" name="Google Shape;706;p24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7" name="Google Shape;707;p24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8" name="Google Shape;708;p24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09" name="Google Shape;709;p24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0" name="Google Shape;710;p24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1" name="Google Shape;711;p24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2" name="Google Shape;712;p24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3" name="Google Shape;713;p24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4" name="Google Shape;714;p24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5" name="Google Shape;715;p24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6" name="Google Shape;716;p24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7" name="Google Shape;717;p24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8" name="Google Shape;718;p24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9" name="Google Shape;719;p24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20" name="Google Shape;720;p24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21" name="Google Shape;721;p24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722" name="Google Shape;722;p24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723" name="Google Shape;723;p24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26" name="Google Shape;726;p24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727" name="Google Shape;727;p24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728" name="Google Shape;728;p24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731" name="Google Shape;731;p24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32" name="Google Shape;732;p24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33" name="Google Shape;733;p24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34" name="Google Shape;734;p24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2" name="Google Shape;52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" name="Google Shape;53;p13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54" name="Google Shape;54;p13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13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13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" name="Google Shape;62;p13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hebabyfold.org/what-we-do/schools-education-services/community-schoo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5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Baby Fold-Community Schools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6"/>
          <p:cNvSpPr txBox="1"/>
          <p:nvPr>
            <p:ph type="title"/>
          </p:nvPr>
        </p:nvSpPr>
        <p:spPr>
          <a:xfrm>
            <a:off x="1028375" y="15840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u="sng"/>
              <a:t>History and overview</a:t>
            </a:r>
            <a:endParaRPr sz="4600" u="sng"/>
          </a:p>
        </p:txBody>
      </p:sp>
      <p:sp>
        <p:nvSpPr>
          <p:cNvPr id="745" name="Google Shape;745;p2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6" name="Google Shape;746;p26"/>
          <p:cNvSpPr txBox="1"/>
          <p:nvPr/>
        </p:nvSpPr>
        <p:spPr>
          <a:xfrm>
            <a:off x="585750" y="921550"/>
            <a:ext cx="7972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tic SC"/>
                <a:ea typeface="Amatic SC"/>
                <a:cs typeface="Amatic SC"/>
                <a:sym typeface="Amatic SC"/>
              </a:rPr>
              <a:t>*In collaboration with McLean County Unit District No 5 and United Way of McLean County, The Baby Fold became the Lead Partner Agency at Fairview Elementary in 2013</a:t>
            </a:r>
            <a:endParaRPr b="1" sz="2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7" name="Google Shape;747;p26"/>
          <p:cNvSpPr txBox="1"/>
          <p:nvPr/>
        </p:nvSpPr>
        <p:spPr>
          <a:xfrm>
            <a:off x="696550" y="1735925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tic SC"/>
                <a:ea typeface="Amatic SC"/>
                <a:cs typeface="Amatic SC"/>
                <a:sym typeface="Amatic SC"/>
              </a:rPr>
              <a:t>*Expanded to Cedar Ridge elementary in 2017</a:t>
            </a:r>
            <a:endParaRPr b="1" sz="2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8" name="Google Shape;748;p26"/>
          <p:cNvSpPr txBox="1"/>
          <p:nvPr/>
        </p:nvSpPr>
        <p:spPr>
          <a:xfrm>
            <a:off x="696550" y="2369225"/>
            <a:ext cx="7575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tic SC"/>
                <a:ea typeface="Amatic SC"/>
                <a:cs typeface="Amatic SC"/>
                <a:sym typeface="Amatic SC"/>
              </a:rPr>
              <a:t>*Began partnership with Bloomington District 87 and expanded to Sheridan Elementary in 2019</a:t>
            </a:r>
            <a:endParaRPr b="1" sz="2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9" name="Google Shape;749;p26"/>
          <p:cNvSpPr txBox="1"/>
          <p:nvPr/>
        </p:nvSpPr>
        <p:spPr>
          <a:xfrm>
            <a:off x="585750" y="3343275"/>
            <a:ext cx="7972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matic SC"/>
                <a:ea typeface="Amatic SC"/>
                <a:cs typeface="Amatic SC"/>
                <a:sym typeface="Amatic SC"/>
              </a:rPr>
              <a:t>*United Way funding ended in 2018 and funding is now shared between the school districts and The Baby Fold</a:t>
            </a:r>
            <a:endParaRPr b="1" sz="2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7"/>
          <p:cNvSpPr txBox="1"/>
          <p:nvPr>
            <p:ph type="title"/>
          </p:nvPr>
        </p:nvSpPr>
        <p:spPr>
          <a:xfrm>
            <a:off x="1028375" y="127200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/>
              <a:t>Sites and staffing</a:t>
            </a:r>
            <a:endParaRPr sz="4200" u="sng"/>
          </a:p>
        </p:txBody>
      </p:sp>
      <p:sp>
        <p:nvSpPr>
          <p:cNvPr id="755" name="Google Shape;755;p2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56" name="Google Shape;756;p27"/>
          <p:cNvGraphicFramePr/>
          <p:nvPr/>
        </p:nvGraphicFramePr>
        <p:xfrm>
          <a:off x="137225" y="6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{CD9FE054-7BE2-4666-94D3-4E63E26A0254}</a:tableStyleId>
              </a:tblPr>
              <a:tblGrid>
                <a:gridCol w="2936300"/>
                <a:gridCol w="2936300"/>
                <a:gridCol w="2936300"/>
              </a:tblGrid>
              <a:tr h="3537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 u="sng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Fairview Elementary</a:t>
                      </a:r>
                      <a:endParaRPr b="1" sz="2600" u="sng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 u="sng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Cedar Ridge Elementary</a:t>
                      </a:r>
                      <a:endParaRPr b="1" sz="2600" u="sng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sng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 u="sng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Sheridan Elementary</a:t>
                      </a:r>
                      <a:endParaRPr b="1" sz="2600" u="sng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57" name="Google Shape;757;p2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50" y="2464500"/>
            <a:ext cx="2603700" cy="1609953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27"/>
          <p:cNvSpPr txBox="1"/>
          <p:nvPr/>
        </p:nvSpPr>
        <p:spPr>
          <a:xfrm>
            <a:off x="233450" y="1157275"/>
            <a:ext cx="2696700" cy="1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*On-site full-time CSC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*2 PFA classes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*300 students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*50% f/r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59" name="Google Shape;759;p27"/>
          <p:cNvSpPr txBox="1"/>
          <p:nvPr/>
        </p:nvSpPr>
        <p:spPr>
          <a:xfrm>
            <a:off x="3361825" y="1157275"/>
            <a:ext cx="24216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*on-site full-time CSC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*designated ell site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*500 students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*74% f/r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60" name="Google Shape;760;p2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000" y="2464550"/>
            <a:ext cx="2603700" cy="1609945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27"/>
          <p:cNvSpPr txBox="1"/>
          <p:nvPr/>
        </p:nvSpPr>
        <p:spPr>
          <a:xfrm>
            <a:off x="6215100" y="1157275"/>
            <a:ext cx="26037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*on-site full-time csc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*375 students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matic SC"/>
                <a:ea typeface="Amatic SC"/>
                <a:cs typeface="Amatic SC"/>
                <a:sym typeface="Amatic SC"/>
              </a:rPr>
              <a:t>*82% f/r</a:t>
            </a:r>
            <a:endParaRPr b="1" sz="1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62" name="Google Shape;762;p27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7542" y="2464550"/>
            <a:ext cx="2603709" cy="16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27"/>
          <p:cNvSpPr txBox="1"/>
          <p:nvPr/>
        </p:nvSpPr>
        <p:spPr>
          <a:xfrm>
            <a:off x="3437975" y="4149675"/>
            <a:ext cx="22074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Amatic SC"/>
                <a:ea typeface="Amatic SC"/>
                <a:cs typeface="Amatic SC"/>
                <a:sym typeface="Amatic SC"/>
              </a:rPr>
              <a:t>Information from 2019 IL State Report Card</a:t>
            </a:r>
            <a:endParaRPr b="1" sz="1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9" name="Google Shape;769;p28"/>
          <p:cNvSpPr txBox="1"/>
          <p:nvPr/>
        </p:nvSpPr>
        <p:spPr>
          <a:xfrm>
            <a:off x="1485900" y="38580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 u="sng">
                <a:latin typeface="Amatic SC"/>
                <a:ea typeface="Amatic SC"/>
                <a:cs typeface="Amatic SC"/>
                <a:sym typeface="Amatic SC"/>
              </a:rPr>
              <a:t>Community school partners</a:t>
            </a:r>
            <a:endParaRPr b="1" sz="4600" u="sng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0" name="Google Shape;770;p28"/>
          <p:cNvSpPr txBox="1"/>
          <p:nvPr/>
        </p:nvSpPr>
        <p:spPr>
          <a:xfrm>
            <a:off x="1485900" y="1435900"/>
            <a:ext cx="6172200" cy="26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matic SC"/>
                <a:ea typeface="Amatic SC"/>
                <a:cs typeface="Amatic SC"/>
                <a:sym typeface="Amatic SC"/>
              </a:rPr>
              <a:t>*faith community</a:t>
            </a:r>
            <a:endParaRPr b="1" sz="3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matic SC"/>
                <a:ea typeface="Amatic SC"/>
                <a:cs typeface="Amatic SC"/>
                <a:sym typeface="Amatic SC"/>
              </a:rPr>
              <a:t>*Promise Council</a:t>
            </a:r>
            <a:endParaRPr b="1" sz="3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matic SC"/>
                <a:ea typeface="Amatic SC"/>
                <a:cs typeface="Amatic SC"/>
                <a:sym typeface="Amatic SC"/>
              </a:rPr>
              <a:t>*Childcare community</a:t>
            </a:r>
            <a:endParaRPr b="1" sz="3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matic SC"/>
                <a:ea typeface="Amatic SC"/>
                <a:cs typeface="Amatic SC"/>
                <a:sym typeface="Amatic SC"/>
              </a:rPr>
              <a:t>*COmmunity agencies</a:t>
            </a:r>
            <a:endParaRPr b="1" sz="3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6" name="Google Shape;776;p29"/>
          <p:cNvSpPr txBox="1"/>
          <p:nvPr/>
        </p:nvSpPr>
        <p:spPr>
          <a:xfrm>
            <a:off x="1485900" y="43935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 u="sng">
                <a:latin typeface="Amatic SC"/>
                <a:ea typeface="Amatic SC"/>
                <a:cs typeface="Amatic SC"/>
                <a:sym typeface="Amatic SC"/>
              </a:rPr>
              <a:t>Covid-19 supports</a:t>
            </a:r>
            <a:endParaRPr b="1" sz="4200" u="sng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7" name="Google Shape;777;p29"/>
          <p:cNvSpPr txBox="1"/>
          <p:nvPr/>
        </p:nvSpPr>
        <p:spPr>
          <a:xfrm>
            <a:off x="1485875" y="1360900"/>
            <a:ext cx="6172200" cy="26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*targeted needs assessments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*virtual family engagement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*linkage to virtual academic support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*increased trainings on trauma-informed practices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*collaboration with community agencies to provide comprehensive support (food, financial, spiritual, etc)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3" name="Google Shape;783;p30"/>
          <p:cNvSpPr txBox="1"/>
          <p:nvPr/>
        </p:nvSpPr>
        <p:spPr>
          <a:xfrm>
            <a:off x="1410875" y="40720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 u="sng">
                <a:latin typeface="Amatic SC"/>
                <a:ea typeface="Amatic SC"/>
                <a:cs typeface="Amatic SC"/>
                <a:sym typeface="Amatic SC"/>
              </a:rPr>
              <a:t>Racial Equity</a:t>
            </a:r>
            <a:endParaRPr b="1" sz="4100" u="sng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4" name="Google Shape;784;p30"/>
          <p:cNvSpPr txBox="1"/>
          <p:nvPr/>
        </p:nvSpPr>
        <p:spPr>
          <a:xfrm>
            <a:off x="1485900" y="1350175"/>
            <a:ext cx="6172200" cy="3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*Culturally responsive language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*book studies for staff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*representation on the agency-led racial equity leadership team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*advocacy for equal access to education--particularly during covid-19 closure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matic SC"/>
                <a:ea typeface="Amatic SC"/>
                <a:cs typeface="Amatic SC"/>
                <a:sym typeface="Amatic SC"/>
              </a:rPr>
              <a:t>*expanding classroom libraries 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1"/>
          <p:cNvSpPr txBox="1"/>
          <p:nvPr/>
        </p:nvSpPr>
        <p:spPr>
          <a:xfrm>
            <a:off x="1539475" y="1682350"/>
            <a:ext cx="6172200" cy="1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latin typeface="Amatic SC"/>
                <a:ea typeface="Amatic SC"/>
                <a:cs typeface="Amatic SC"/>
                <a:sym typeface="Amatic SC"/>
              </a:rPr>
              <a:t>For more information visit:</a:t>
            </a:r>
            <a:endParaRPr b="1" sz="3000" u="sng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https://www.thebabyfold.org/what-we-do/schools-education-services/community-schools/</a:t>
            </a:r>
            <a:endParaRPr b="1" sz="1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