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rchitects Daughter"/>
      <p:regular r:id="rId14"/>
    </p:embeddedFont>
    <p:embeddedFont>
      <p:font typeface="Red Hat Display Black"/>
      <p:bold r:id="rId15"/>
      <p:boldItalic r:id="rId16"/>
    </p:embeddedFont>
    <p:embeddedFont>
      <p:font typeface="Source Code Pro"/>
      <p:regular r:id="rId17"/>
      <p:bold r:id="rId18"/>
      <p:italic r:id="rId19"/>
      <p:boldItalic r:id="rId20"/>
    </p:embeddedFont>
    <p:embeddedFont>
      <p:font typeface="Red Hat Tex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7.xml"/><Relationship Id="rId22" Type="http://schemas.openxmlformats.org/officeDocument/2006/relationships/font" Target="fonts/RedHatText-bold.fntdata"/><Relationship Id="rId10" Type="http://schemas.openxmlformats.org/officeDocument/2006/relationships/slide" Target="slides/slide6.xml"/><Relationship Id="rId21" Type="http://schemas.openxmlformats.org/officeDocument/2006/relationships/font" Target="fonts/RedHatText-regular.fntdata"/><Relationship Id="rId13" Type="http://schemas.openxmlformats.org/officeDocument/2006/relationships/slide" Target="slides/slide9.xml"/><Relationship Id="rId24" Type="http://schemas.openxmlformats.org/officeDocument/2006/relationships/font" Target="fonts/RedHatText-boldItalic.fntdata"/><Relationship Id="rId12" Type="http://schemas.openxmlformats.org/officeDocument/2006/relationships/slide" Target="slides/slide8.xml"/><Relationship Id="rId23" Type="http://schemas.openxmlformats.org/officeDocument/2006/relationships/font" Target="fonts/RedHatTex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edHatDisplayBlack-bold.fntdata"/><Relationship Id="rId14" Type="http://schemas.openxmlformats.org/officeDocument/2006/relationships/font" Target="fonts/ArchitectsDaughter-regular.fntdata"/><Relationship Id="rId17" Type="http://schemas.openxmlformats.org/officeDocument/2006/relationships/font" Target="fonts/SourceCodePro-regular.fntdata"/><Relationship Id="rId16" Type="http://schemas.openxmlformats.org/officeDocument/2006/relationships/font" Target="fonts/RedHatDisplayBlack-boldItalic.fntdata"/><Relationship Id="rId5" Type="http://schemas.openxmlformats.org/officeDocument/2006/relationships/slide" Target="slides/slide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Students come to school with non-academic barriers that impact a child's ability to learn and how a CS model helps alleviate barriers through partnerships and programming.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d8ced3d37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d8ced3d3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West Chicago is a suburb in DuPage County - 40 miles west of the city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About 27,000 residents and very diverse… over half Latinx, second/third most resettled community in DuPage County through World Relief, white middle-class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d8ced3d37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d8ced3d3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WC we have a collective impact initiative - WeGo Together for Kids that sit inside D33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60 community partners - these are just a FEW of them….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Because of where we sit, facilitate D33’s community schools efforts and ensure alignment to broader community goals and blend funding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D33, our community partners are the foundation to successfully supporting students and their families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However, our D33-based staff are how a lot of the work is developed and partners are brought into the schools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 am the Coordinator of Partnerships and oversee all community school supports for D33 and facilitate WeGo Together for Kids - sit on Cabinet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Community School Coordinators that are District Administrators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Supervise Family Liaisons and develop building based systems - ensure continuity across the District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Family Liaisons in every school - direct service providers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Attendance monitoring, parenting education, access and linkage to resources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daebb9bf6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daebb9bf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8ced3d37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d8ced3d3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West Chicago has been the most negatively impacted community in DuPage County per capita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Latinx residents - CDC tells us people of color are more likely to be impacted due to essential worker status, built home environments, etc.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Started with constant surveying of community to understand how people were being impacted the types of resources they would find to be helpful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Developed home delivery system to bring essential items (diapers, wipes, masks, first aid kits, </a:t>
            </a:r>
            <a:r>
              <a:rPr lang="en"/>
              <a:t>toilet</a:t>
            </a:r>
            <a:r>
              <a:rPr lang="en"/>
              <a:t> paper, etc.) to resident’s homes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 contactless through volunteers from community churches (WBC, St. Andrew, Renewal)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Began to bring in additional response funding (CCRF, Latino Fund, etc.) and offer financial assistance for household bills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Began to shift usual programming to virtual, while also understanding some programming needed to pause as families were burning out with screen time - needed to prioritize other efforts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d8ced3d3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d8ced3d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Parent cafe facilitated by Ciara Thomas, LMS CSC, and team: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parent cafe will focus on social justice and parenting, allowing parents to explore the border context for parenting in a complicated and often unjust world. By having the conversations, we hope to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Create a sense of community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Promote understanding of different perspectives.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Recognize that we don’t have control over the circumstances our children will face.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By doing so, it will allow us to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Embrace love and compassion across differences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Transform our attitudes and beliefs by learning from other’s perspectives and experiences.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Deepen our understanding of the social and political contexts, situations, and events that are present in our family’s lives and the lives of others.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Embody a safe space for participants to share their truth, values and lived experiences.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Foster relationship building.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Expand consciousness.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Move towards a more just, more equal, more free, more caring and more prosperous America.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aebb9bf6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aebb9bf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b="42419" l="0" r="0" t="0"/>
          <a:stretch/>
        </p:blipFill>
        <p:spPr>
          <a:xfrm>
            <a:off x="-76200" y="0"/>
            <a:ext cx="87758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rgbClr val="FFFFFF">
              <a:alpha val="39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 amt="75000"/>
          </a:blip>
          <a:srcRect b="18599" l="0" r="0" t="0"/>
          <a:stretch/>
        </p:blipFill>
        <p:spPr>
          <a:xfrm>
            <a:off x="2375" y="0"/>
            <a:ext cx="62079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rgbClr val="FFFFFF">
              <a:alpha val="122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rgbClr val="FFFFFF">
              <a:alpha val="217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375" y="0"/>
            <a:ext cx="3735399" cy="380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855300" y="1583350"/>
            <a:ext cx="7433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855300" y="2840054"/>
            <a:ext cx="7433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351725" y="896325"/>
            <a:ext cx="6390000" cy="34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0"/>
              </a:spcBef>
              <a:spcAft>
                <a:spcPts val="0"/>
              </a:spcAft>
              <a:buSzPts val="3600"/>
              <a:buChar char="⊚"/>
              <a:defRPr sz="3600"/>
            </a:lvl1pPr>
            <a:lvl2pPr indent="-457200" lvl="1" marL="9144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2pPr>
            <a:lvl3pPr indent="-457200" lvl="2" marL="1371600" rtl="0">
              <a:spcBef>
                <a:spcPts val="600"/>
              </a:spcBef>
              <a:spcAft>
                <a:spcPts val="0"/>
              </a:spcAft>
              <a:buSzPts val="3600"/>
              <a:buChar char="■"/>
              <a:defRPr sz="3600"/>
            </a:lvl3pPr>
            <a:lvl4pPr indent="-457200" lvl="3" marL="1828800" rtl="0">
              <a:spcBef>
                <a:spcPts val="600"/>
              </a:spcBef>
              <a:spcAft>
                <a:spcPts val="0"/>
              </a:spcAft>
              <a:buSzPts val="3600"/>
              <a:buChar char="●"/>
              <a:defRPr sz="3600"/>
            </a:lvl4pPr>
            <a:lvl5pPr indent="-457200" lvl="4" marL="22860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>
              <a:spcBef>
                <a:spcPts val="60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>
              <a:spcBef>
                <a:spcPts val="60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>
              <a:spcBef>
                <a:spcPts val="60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>
              <a:spcBef>
                <a:spcPts val="600"/>
              </a:spcBef>
              <a:spcAft>
                <a:spcPts val="60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609600" y="459575"/>
            <a:ext cx="918000" cy="11109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38100">
              <a:schemeClr val="lt1">
                <a:alpha val="3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1"/>
                </a:solidFill>
              </a:rPr>
              <a:t>“</a:t>
            </a:r>
            <a:endParaRPr b="1" sz="9600">
              <a:solidFill>
                <a:schemeClr val="dk1"/>
              </a:solidFill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⊚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⊚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⊚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855300" y="4177700"/>
            <a:ext cx="74334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2381" y="2381"/>
            <a:ext cx="6642640" cy="5138738"/>
          </a:xfrm>
          <a:custGeom>
            <a:rect b="b" l="l" r="r" t="t"/>
            <a:pathLst>
              <a:path extrusionOk="0" h="6851650" w="8856853">
                <a:moveTo>
                  <a:pt x="0" y="6851650"/>
                </a:moveTo>
                <a:lnTo>
                  <a:pt x="0" y="6433884"/>
                </a:lnTo>
                <a:cubicBezTo>
                  <a:pt x="1681036" y="6368796"/>
                  <a:pt x="3257550" y="5672836"/>
                  <a:pt x="4439349" y="4473956"/>
                </a:cubicBezTo>
                <a:cubicBezTo>
                  <a:pt x="5622417" y="3273870"/>
                  <a:pt x="6295644" y="1685100"/>
                  <a:pt x="6335332" y="0"/>
                </a:cubicBezTo>
                <a:lnTo>
                  <a:pt x="8856853" y="0"/>
                </a:lnTo>
                <a:cubicBezTo>
                  <a:pt x="8845614" y="674103"/>
                  <a:pt x="8760016" y="1344911"/>
                  <a:pt x="8601646" y="2000250"/>
                </a:cubicBezTo>
                <a:cubicBezTo>
                  <a:pt x="8447278" y="2636692"/>
                  <a:pt x="8224456" y="3254546"/>
                  <a:pt x="7937056" y="3843020"/>
                </a:cubicBezTo>
                <a:cubicBezTo>
                  <a:pt x="7653845" y="4422306"/>
                  <a:pt x="7310120" y="4969980"/>
                  <a:pt x="6911594" y="5476875"/>
                </a:cubicBezTo>
                <a:cubicBezTo>
                  <a:pt x="6515100" y="5980576"/>
                  <a:pt x="6066975" y="6441377"/>
                  <a:pt x="5574475" y="68516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2375" y="2375"/>
            <a:ext cx="4762558" cy="4836719"/>
          </a:xfrm>
          <a:custGeom>
            <a:rect b="b" l="l" r="r" t="t"/>
            <a:pathLst>
              <a:path extrusionOk="0" h="6427533" w="6328981">
                <a:moveTo>
                  <a:pt x="0" y="3907092"/>
                </a:moveTo>
                <a:cubicBezTo>
                  <a:pt x="1005313" y="3844208"/>
                  <a:pt x="1951406" y="3410027"/>
                  <a:pt x="2654618" y="2688844"/>
                </a:cubicBezTo>
                <a:cubicBezTo>
                  <a:pt x="3360649" y="1967326"/>
                  <a:pt x="3772757" y="1008780"/>
                  <a:pt x="3810635" y="0"/>
                </a:cubicBezTo>
                <a:lnTo>
                  <a:pt x="6328982" y="0"/>
                </a:lnTo>
                <a:cubicBezTo>
                  <a:pt x="6289294" y="1683385"/>
                  <a:pt x="5616575" y="3270631"/>
                  <a:pt x="4434840" y="4469511"/>
                </a:cubicBezTo>
                <a:cubicBezTo>
                  <a:pt x="3254375" y="5667375"/>
                  <a:pt x="1679575" y="6362447"/>
                  <a:pt x="0" y="64275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2375" y="2375"/>
            <a:ext cx="2872234" cy="2945059"/>
          </a:xfrm>
          <a:custGeom>
            <a:rect b="b" l="l" r="r" t="t"/>
            <a:pathLst>
              <a:path extrusionOk="0" h="3900741" w="3804284">
                <a:moveTo>
                  <a:pt x="0" y="0"/>
                </a:moveTo>
                <a:lnTo>
                  <a:pt x="3804285" y="0"/>
                </a:lnTo>
                <a:cubicBezTo>
                  <a:pt x="3766408" y="1007123"/>
                  <a:pt x="3354934" y="1964074"/>
                  <a:pt x="2650046" y="2684399"/>
                </a:cubicBezTo>
                <a:cubicBezTo>
                  <a:pt x="1948066" y="3404400"/>
                  <a:pt x="1003605" y="3837896"/>
                  <a:pt x="0" y="39007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28750" rotWithShape="0" algn="bl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ed Hat Text"/>
              <a:buChar char="⊚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●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Char char="○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Red Hat Text"/>
              <a:buChar char="■"/>
              <a:defRPr sz="24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1.png"/><Relationship Id="rId22" Type="http://schemas.openxmlformats.org/officeDocument/2006/relationships/image" Target="../media/image7.png"/><Relationship Id="rId10" Type="http://schemas.openxmlformats.org/officeDocument/2006/relationships/image" Target="../media/image10.png"/><Relationship Id="rId21" Type="http://schemas.openxmlformats.org/officeDocument/2006/relationships/image" Target="../media/image17.png"/><Relationship Id="rId13" Type="http://schemas.openxmlformats.org/officeDocument/2006/relationships/image" Target="../media/image1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7" Type="http://schemas.openxmlformats.org/officeDocument/2006/relationships/image" Target="../media/image16.png"/><Relationship Id="rId16" Type="http://schemas.openxmlformats.org/officeDocument/2006/relationships/image" Target="../media/image18.png"/><Relationship Id="rId5" Type="http://schemas.openxmlformats.org/officeDocument/2006/relationships/image" Target="../media/image12.png"/><Relationship Id="rId19" Type="http://schemas.openxmlformats.org/officeDocument/2006/relationships/image" Target="../media/image21.png"/><Relationship Id="rId6" Type="http://schemas.openxmlformats.org/officeDocument/2006/relationships/image" Target="../media/image9.png"/><Relationship Id="rId18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0.jpg"/><Relationship Id="rId5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frankovichj@wego33.org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123300" y="1085850"/>
            <a:ext cx="8897400" cy="342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Arial"/>
                <a:ea typeface="Arial"/>
                <a:cs typeface="Arial"/>
                <a:sym typeface="Arial"/>
              </a:rPr>
              <a:t>West Chicago Elementary School District 33</a:t>
            </a:r>
            <a:endParaRPr b="1" sz="4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latin typeface="Arial"/>
                <a:ea typeface="Arial"/>
                <a:cs typeface="Arial"/>
                <a:sym typeface="Arial"/>
              </a:rPr>
              <a:t>Community Schools Model</a:t>
            </a:r>
            <a:endParaRPr b="1" sz="4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Arial"/>
                <a:ea typeface="Arial"/>
                <a:cs typeface="Arial"/>
                <a:sym typeface="Arial"/>
              </a:rPr>
              <a:t>Joie Frankovich, LCSW MPH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Coordinator of Partnerships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October 6, 2020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575" y="3890950"/>
            <a:ext cx="944126" cy="116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300" y="153484"/>
            <a:ext cx="1864525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474300" y="5312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West Chicago, IL and ESD 33</a:t>
            </a:r>
            <a:endParaRPr b="1" sz="43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4189800" y="1207300"/>
            <a:ext cx="4479300" cy="32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Arial"/>
              <a:buChar char="⊚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Approx. 40 miles west of Chicago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⊚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27,000 residents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600"/>
              </a:spcBef>
              <a:spcAft>
                <a:spcPts val="0"/>
              </a:spcAft>
              <a:buSzPts val="2500"/>
              <a:buFont typeface="Arial"/>
              <a:buChar char="⊚"/>
            </a:pPr>
            <a:r>
              <a:rPr lang="en" sz="2500">
                <a:latin typeface="Arial"/>
                <a:ea typeface="Arial"/>
                <a:cs typeface="Arial"/>
                <a:sym typeface="Arial"/>
              </a:rPr>
              <a:t>Very diverse!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53% Latinx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Resettled through World Relief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English Language Learners</a:t>
            </a:r>
            <a:endParaRPr/>
          </a:p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00" y="1207300"/>
            <a:ext cx="3458325" cy="34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9850" y="4232425"/>
            <a:ext cx="702726" cy="8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74300" y="3788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 u="sng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WeGo Together for Kids</a:t>
            </a:r>
            <a:endParaRPr b="1" sz="4300" u="sng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74300" y="978700"/>
            <a:ext cx="8194800" cy="146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Collective impact </a:t>
            </a:r>
            <a:r>
              <a:rPr b="1" lang="en" sz="2300">
                <a:latin typeface="Arial"/>
                <a:ea typeface="Arial"/>
                <a:cs typeface="Arial"/>
                <a:sym typeface="Arial"/>
              </a:rPr>
              <a:t>initiative</a:t>
            </a:r>
            <a:r>
              <a:rPr b="1" lang="en" sz="2300">
                <a:latin typeface="Arial"/>
                <a:ea typeface="Arial"/>
                <a:cs typeface="Arial"/>
                <a:sym typeface="Arial"/>
              </a:rPr>
              <a:t> that sits inside ESD 33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Over 60 community partners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4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Facilitates community schools efforts and blends funding resources to support community schools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25" y="2583438"/>
            <a:ext cx="723950" cy="7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4288" y="3779125"/>
            <a:ext cx="980300" cy="9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088" y="4300017"/>
            <a:ext cx="886875" cy="68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225" y="2828100"/>
            <a:ext cx="980301" cy="79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6825" y="3779125"/>
            <a:ext cx="1747225" cy="70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9725" y="4232038"/>
            <a:ext cx="723950" cy="7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51525" y="2859604"/>
            <a:ext cx="723950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34616" y="2469316"/>
            <a:ext cx="886875" cy="61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71500" y="2751899"/>
            <a:ext cx="980300" cy="58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36400" y="4605025"/>
            <a:ext cx="1747223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33675" y="2487300"/>
            <a:ext cx="1279613" cy="127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978375" y="3668150"/>
            <a:ext cx="1215737" cy="142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107775" y="3537513"/>
            <a:ext cx="723950" cy="7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043838" y="3693375"/>
            <a:ext cx="886885" cy="84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858427" y="3235088"/>
            <a:ext cx="1112350" cy="3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908849" y="4296714"/>
            <a:ext cx="1112350" cy="72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19">
            <a:alphaModFix/>
          </a:blip>
          <a:srcRect b="0" l="7490" r="-7490" t="0"/>
          <a:stretch/>
        </p:blipFill>
        <p:spPr>
          <a:xfrm>
            <a:off x="1232650" y="2862850"/>
            <a:ext cx="1017500" cy="63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91000" y="3443342"/>
            <a:ext cx="723950" cy="7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206350" y="82826"/>
            <a:ext cx="1747224" cy="79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8293650" y="4156225"/>
            <a:ext cx="702726" cy="8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297200" y="242175"/>
            <a:ext cx="4161300" cy="6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Staffing Model</a:t>
            </a:r>
            <a:endParaRPr b="1" sz="43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46100" y="1055850"/>
            <a:ext cx="4473600" cy="2588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FFFFFF"/>
                </a:solidFill>
              </a:rPr>
              <a:t>Community School Coordinators</a:t>
            </a:r>
            <a:endParaRPr b="1" sz="2100"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>
              <a:solidFill>
                <a:srgbClr val="FFFFFF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Are part of District Administration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Supervise Family Liaisons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Oversee systems and development of the Community School Model</a:t>
            </a:r>
            <a:endParaRPr b="1" sz="17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chemeClr val="dk1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Collaborates with local community partners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4698700" y="449775"/>
            <a:ext cx="4374000" cy="2963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rgbClr val="FFFFFF"/>
                </a:solidFill>
              </a:rPr>
              <a:t>Family Liaisons</a:t>
            </a:r>
            <a:endParaRPr b="1" sz="2100"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>
              <a:solidFill>
                <a:srgbClr val="FFFFFF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Are</a:t>
            </a:r>
            <a:r>
              <a:rPr b="1" lang="en" sz="1700">
                <a:solidFill>
                  <a:srgbClr val="FFFFFF"/>
                </a:solidFill>
              </a:rPr>
              <a:t> part of school building teams</a:t>
            </a:r>
            <a:endParaRPr b="1" sz="17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rgbClr val="FFFFFF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Provide</a:t>
            </a:r>
            <a:r>
              <a:rPr b="1" lang="en" sz="1700">
                <a:solidFill>
                  <a:srgbClr val="FFFFFF"/>
                </a:solidFill>
              </a:rPr>
              <a:t> direct support with families</a:t>
            </a:r>
            <a:endParaRPr b="1" sz="1700"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">
              <a:solidFill>
                <a:srgbClr val="FFFFFF"/>
              </a:solidFill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⊚"/>
            </a:pPr>
            <a:r>
              <a:rPr b="1" lang="en" sz="1700">
                <a:solidFill>
                  <a:schemeClr val="dk1"/>
                </a:solidFill>
              </a:rPr>
              <a:t>Main</a:t>
            </a:r>
            <a:r>
              <a:rPr b="1" lang="en" sz="1700">
                <a:solidFill>
                  <a:srgbClr val="FFFFFF"/>
                </a:solidFill>
              </a:rPr>
              <a:t> roles are: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lang="en" sz="1700">
                <a:solidFill>
                  <a:srgbClr val="FFFFFF"/>
                </a:solidFill>
              </a:rPr>
              <a:t>Attendance monitoring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b="1" lang="en" sz="1700">
                <a:solidFill>
                  <a:srgbClr val="FFFFFF"/>
                </a:solidFill>
              </a:rPr>
              <a:t>Parenting Education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b="1" lang="en" sz="1700">
                <a:solidFill>
                  <a:srgbClr val="FFFFFF"/>
                </a:solidFill>
              </a:rPr>
              <a:t>Access and linkage to community resources</a:t>
            </a:r>
            <a:endParaRPr b="1" sz="1700">
              <a:solidFill>
                <a:srgbClr val="FFFFFF"/>
              </a:solidFill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850" y="4232425"/>
            <a:ext cx="702726" cy="86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4">
            <a:alphaModFix/>
          </a:blip>
          <a:srcRect b="29641" l="6225" r="34711" t="0"/>
          <a:stretch/>
        </p:blipFill>
        <p:spPr>
          <a:xfrm>
            <a:off x="2361575" y="3450664"/>
            <a:ext cx="2417101" cy="1619623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950" y="3504109"/>
            <a:ext cx="2782025" cy="1512741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297200" y="242175"/>
            <a:ext cx="8636100" cy="62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Examples of Resources/Programming</a:t>
            </a:r>
            <a:endParaRPr b="1" sz="40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16025" y="1041875"/>
            <a:ext cx="4292700" cy="3855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ESL classes for parents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b="1" lang="en" sz="1700">
                <a:solidFill>
                  <a:srgbClr val="FFFFFF"/>
                </a:solidFill>
              </a:rPr>
              <a:t>Child Development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Family Zumba classes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Afterschool Programming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Afterschool clubs (nutrition and fitness)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Community Mental Health Services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Holiday Gift Program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Back to School Events (School Supplies)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WeGo Together Community Market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Becoming A Man (BAM)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Attendance support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Summer Play groups</a:t>
            </a:r>
            <a:endParaRPr b="1" sz="1700">
              <a:solidFill>
                <a:srgbClr val="FFFFFF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4687150" y="1041875"/>
            <a:ext cx="4246200" cy="1692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Parent Cafes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Parenting Education/workshops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COVID-19 response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b="1" lang="en" sz="1700">
                <a:solidFill>
                  <a:srgbClr val="FFFFFF"/>
                </a:solidFill>
              </a:rPr>
              <a:t>Home deliveries</a:t>
            </a:r>
            <a:endParaRPr b="1"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b="1" lang="en" sz="1700">
                <a:solidFill>
                  <a:srgbClr val="FFFFFF"/>
                </a:solidFill>
              </a:rPr>
              <a:t>Financial assistance</a:t>
            </a:r>
            <a:endParaRPr b="1" sz="1700"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b="1" lang="en" sz="1700">
                <a:solidFill>
                  <a:srgbClr val="FFFFFF"/>
                </a:solidFill>
              </a:rPr>
              <a:t>Family Liaison support</a:t>
            </a:r>
            <a:endParaRPr b="1"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525" y="3174876"/>
            <a:ext cx="2487724" cy="1865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100" y="2886775"/>
            <a:ext cx="2677176" cy="1967501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type="title"/>
          </p:nvPr>
        </p:nvSpPr>
        <p:spPr>
          <a:xfrm>
            <a:off x="432200" y="302600"/>
            <a:ext cx="6472200" cy="595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COVID-19 Response Efforts</a:t>
            </a:r>
            <a:endParaRPr b="1" sz="41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>
            <p:ph idx="1" type="body"/>
          </p:nvPr>
        </p:nvSpPr>
        <p:spPr>
          <a:xfrm>
            <a:off x="484575" y="1050125"/>
            <a:ext cx="7702200" cy="372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Home deliveries of essential items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641 deliveries made - 3,547 individuals supported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Financial assistance for mortgage/rent and utilities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$43,240 to date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Shift to virtual programming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Family movement classes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Driving permit classes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lang="en" sz="2300">
                <a:latin typeface="Arial"/>
                <a:ea typeface="Arial"/>
                <a:cs typeface="Arial"/>
                <a:sym typeface="Arial"/>
              </a:rPr>
              <a:t>Adult computer literacy and ESL classes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350" y="2807500"/>
            <a:ext cx="2224674" cy="222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title"/>
          </p:nvPr>
        </p:nvSpPr>
        <p:spPr>
          <a:xfrm>
            <a:off x="474300" y="345550"/>
            <a:ext cx="3135000" cy="50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Racial Equity</a:t>
            </a:r>
            <a:endParaRPr b="1" sz="52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>
            <p:ph idx="1" type="body"/>
          </p:nvPr>
        </p:nvSpPr>
        <p:spPr>
          <a:xfrm>
            <a:off x="474275" y="1125350"/>
            <a:ext cx="47154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Parent cafe - A More Perfect Union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Social justice and parenting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SzPts val="2300"/>
              <a:buFont typeface="Arial"/>
              <a:buChar char="⊚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Supporting D33’s equity committee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○"/>
            </a:pPr>
            <a:r>
              <a:rPr b="1" lang="en" sz="2300">
                <a:latin typeface="Arial"/>
                <a:ea typeface="Arial"/>
                <a:cs typeface="Arial"/>
                <a:sym typeface="Arial"/>
              </a:rPr>
              <a:t>Ensuring a complete perspective and supporting the whole child</a:t>
            </a:r>
            <a:endParaRPr b="1" sz="2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50" y="187613"/>
            <a:ext cx="3202325" cy="47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1351725" y="896325"/>
            <a:ext cx="6390000" cy="34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Arial"/>
                <a:ea typeface="Arial"/>
                <a:cs typeface="Arial"/>
                <a:sym typeface="Arial"/>
              </a:rPr>
              <a:t>I never thought going to the school and asking for help would get assistance.</a:t>
            </a:r>
            <a:endParaRPr b="1" sz="4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4100">
                <a:latin typeface="Arial"/>
                <a:ea typeface="Arial"/>
                <a:cs typeface="Arial"/>
                <a:sym typeface="Arial"/>
              </a:rPr>
              <a:t>							-D33 Parent</a:t>
            </a:r>
            <a:endParaRPr b="1" sz="4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9850" y="4232425"/>
            <a:ext cx="702726" cy="8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idx="1" type="body"/>
          </p:nvPr>
        </p:nvSpPr>
        <p:spPr>
          <a:xfrm>
            <a:off x="855275" y="766950"/>
            <a:ext cx="7320600" cy="36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>
                <a:latin typeface="Arial"/>
                <a:ea typeface="Arial"/>
                <a:cs typeface="Arial"/>
                <a:sym typeface="Arial"/>
              </a:rPr>
              <a:t>THANK YOU!!</a:t>
            </a:r>
            <a:endParaRPr b="1" sz="600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000">
                <a:latin typeface="Arial"/>
                <a:ea typeface="Arial"/>
                <a:cs typeface="Arial"/>
                <a:sym typeface="Arial"/>
              </a:rPr>
              <a:t>Joie Frankovich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Coordinator of Partnerships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frankovichj@wego33.org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@JosephinaWeGo33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9850" y="4232425"/>
            <a:ext cx="702726" cy="86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rgilia template">
  <a:themeElements>
    <a:clrScheme name="Custom 347">
      <a:dk1>
        <a:srgbClr val="FFFFFF"/>
      </a:dk1>
      <a:lt1>
        <a:srgbClr val="01050E"/>
      </a:lt1>
      <a:dk2>
        <a:srgbClr val="DDE0EB"/>
      </a:dk2>
      <a:lt2>
        <a:srgbClr val="777FA0"/>
      </a:lt2>
      <a:accent1>
        <a:srgbClr val="0342A9"/>
      </a:accent1>
      <a:accent2>
        <a:srgbClr val="0F9EC5"/>
      </a:accent2>
      <a:accent3>
        <a:srgbClr val="023290"/>
      </a:accent3>
      <a:accent4>
        <a:srgbClr val="027190"/>
      </a:accent4>
      <a:accent5>
        <a:srgbClr val="022376"/>
      </a:accent5>
      <a:accent6>
        <a:srgbClr val="01135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