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19"/>
  </p:notesMasterIdLst>
  <p:sldIdLst>
    <p:sldId id="256" r:id="rId2"/>
    <p:sldId id="262" r:id="rId3"/>
    <p:sldId id="257" r:id="rId4"/>
    <p:sldId id="259" r:id="rId5"/>
    <p:sldId id="260" r:id="rId6"/>
    <p:sldId id="263" r:id="rId7"/>
    <p:sldId id="295" r:id="rId8"/>
    <p:sldId id="265" r:id="rId9"/>
    <p:sldId id="274" r:id="rId10"/>
    <p:sldId id="296" r:id="rId11"/>
    <p:sldId id="289" r:id="rId12"/>
    <p:sldId id="294" r:id="rId13"/>
    <p:sldId id="297" r:id="rId14"/>
    <p:sldId id="285" r:id="rId15"/>
    <p:sldId id="286" r:id="rId16"/>
    <p:sldId id="281" r:id="rId17"/>
    <p:sldId id="27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57330" autoAdjust="0"/>
  </p:normalViewPr>
  <p:slideViewPr>
    <p:cSldViewPr snapToGrid="0">
      <p:cViewPr varScale="1">
        <p:scale>
          <a:sx n="39" d="100"/>
          <a:sy n="39" d="100"/>
        </p:scale>
        <p:origin x="170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FF12E5-B124-4D10-B7BB-58987CECC896}" type="datetimeFigureOut">
              <a:rPr lang="en-US" smtClean="0"/>
              <a:t>4/14/2020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803842-2388-4752-8E7B-8A4CB8FFC0B3}" type="slidenum">
              <a:rPr lang="en-US" smtClean="0"/>
              <a:t>‹#›</a:t>
            </a:fld>
            <a:endParaRPr lang="en-US"/>
          </a:p>
        </p:txBody>
      </p:sp>
    </p:spTree>
    <p:extLst>
      <p:ext uri="{BB962C8B-B14F-4D97-AF65-F5344CB8AC3E}">
        <p14:creationId xmlns:p14="http://schemas.microsoft.com/office/powerpoint/2010/main" val="304573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803842-2388-4752-8E7B-8A4CB8FFC0B3}" type="slidenum">
              <a:rPr lang="en-US" smtClean="0"/>
              <a:t>1</a:t>
            </a:fld>
            <a:endParaRPr lang="en-US"/>
          </a:p>
        </p:txBody>
      </p:sp>
    </p:spTree>
    <p:extLst>
      <p:ext uri="{BB962C8B-B14F-4D97-AF65-F5344CB8AC3E}">
        <p14:creationId xmlns:p14="http://schemas.microsoft.com/office/powerpoint/2010/main" val="1018746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 your program</a:t>
            </a:r>
          </a:p>
          <a:p>
            <a:r>
              <a:rPr lang="en-US" dirty="0" smtClean="0"/>
              <a:t>Furloughing</a:t>
            </a:r>
            <a:r>
              <a:rPr lang="en-US" baseline="0" dirty="0" smtClean="0"/>
              <a:t> employees</a:t>
            </a:r>
          </a:p>
          <a:p>
            <a:r>
              <a:rPr lang="en-US" baseline="0" dirty="0" smtClean="0"/>
              <a:t>Laying off employees</a:t>
            </a:r>
          </a:p>
          <a:p>
            <a:r>
              <a:rPr lang="en-US" baseline="0" dirty="0" smtClean="0"/>
              <a:t>Asking employees to take leave </a:t>
            </a:r>
          </a:p>
          <a:p>
            <a:endParaRPr lang="en-US" baseline="0" dirty="0" smtClean="0"/>
          </a:p>
          <a:p>
            <a:r>
              <a:rPr lang="en-US" baseline="0" dirty="0" smtClean="0"/>
              <a:t>Is your program offering afterschool snacks or supper?</a:t>
            </a:r>
            <a:endParaRPr lang="en-US" dirty="0" smtClean="0"/>
          </a:p>
        </p:txBody>
      </p:sp>
      <p:sp>
        <p:nvSpPr>
          <p:cNvPr id="4" name="Slide Number Placeholder 3"/>
          <p:cNvSpPr>
            <a:spLocks noGrp="1"/>
          </p:cNvSpPr>
          <p:nvPr>
            <p:ph type="sldNum" sz="quarter" idx="10"/>
          </p:nvPr>
        </p:nvSpPr>
        <p:spPr/>
        <p:txBody>
          <a:bodyPr/>
          <a:lstStyle/>
          <a:p>
            <a:fld id="{D6803842-2388-4752-8E7B-8A4CB8FFC0B3}" type="slidenum">
              <a:rPr lang="en-US" smtClean="0"/>
              <a:t>2</a:t>
            </a:fld>
            <a:endParaRPr lang="en-US"/>
          </a:p>
        </p:txBody>
      </p:sp>
    </p:spTree>
    <p:extLst>
      <p:ext uri="{BB962C8B-B14F-4D97-AF65-F5344CB8AC3E}">
        <p14:creationId xmlns:p14="http://schemas.microsoft.com/office/powerpoint/2010/main" val="1524371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DBC0F63-F6E1-4A0E-A75B-AD9B5ECABC9C}"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12780-8484-4D9A-9419-7A7F1B8637BF}" type="slidenum">
              <a:rPr lang="en-US" smtClean="0"/>
              <a:t>‹#›</a:t>
            </a:fld>
            <a:endParaRPr lang="en-US"/>
          </a:p>
        </p:txBody>
      </p:sp>
    </p:spTree>
    <p:extLst>
      <p:ext uri="{BB962C8B-B14F-4D97-AF65-F5344CB8AC3E}">
        <p14:creationId xmlns:p14="http://schemas.microsoft.com/office/powerpoint/2010/main" val="702712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DBC0F63-F6E1-4A0E-A75B-AD9B5ECABC9C}"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12780-8484-4D9A-9419-7A7F1B8637BF}" type="slidenum">
              <a:rPr lang="en-US" smtClean="0"/>
              <a:t>‹#›</a:t>
            </a:fld>
            <a:endParaRPr lang="en-US"/>
          </a:p>
        </p:txBody>
      </p:sp>
    </p:spTree>
    <p:extLst>
      <p:ext uri="{BB962C8B-B14F-4D97-AF65-F5344CB8AC3E}">
        <p14:creationId xmlns:p14="http://schemas.microsoft.com/office/powerpoint/2010/main" val="2498993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DBC0F63-F6E1-4A0E-A75B-AD9B5ECABC9C}"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12780-8484-4D9A-9419-7A7F1B8637B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28654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DBC0F63-F6E1-4A0E-A75B-AD9B5ECABC9C}"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12780-8484-4D9A-9419-7A7F1B8637BF}" type="slidenum">
              <a:rPr lang="en-US" smtClean="0"/>
              <a:t>‹#›</a:t>
            </a:fld>
            <a:endParaRPr lang="en-US"/>
          </a:p>
        </p:txBody>
      </p:sp>
    </p:spTree>
    <p:extLst>
      <p:ext uri="{BB962C8B-B14F-4D97-AF65-F5344CB8AC3E}">
        <p14:creationId xmlns:p14="http://schemas.microsoft.com/office/powerpoint/2010/main" val="36045935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DBC0F63-F6E1-4A0E-A75B-AD9B5ECABC9C}"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12780-8484-4D9A-9419-7A7F1B8637B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36447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DBC0F63-F6E1-4A0E-A75B-AD9B5ECABC9C}"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12780-8484-4D9A-9419-7A7F1B8637BF}" type="slidenum">
              <a:rPr lang="en-US" smtClean="0"/>
              <a:t>‹#›</a:t>
            </a:fld>
            <a:endParaRPr lang="en-US"/>
          </a:p>
        </p:txBody>
      </p:sp>
    </p:spTree>
    <p:extLst>
      <p:ext uri="{BB962C8B-B14F-4D97-AF65-F5344CB8AC3E}">
        <p14:creationId xmlns:p14="http://schemas.microsoft.com/office/powerpoint/2010/main" val="2919739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BC0F63-F6E1-4A0E-A75B-AD9B5ECABC9C}"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12780-8484-4D9A-9419-7A7F1B8637BF}" type="slidenum">
              <a:rPr lang="en-US" smtClean="0"/>
              <a:t>‹#›</a:t>
            </a:fld>
            <a:endParaRPr lang="en-US"/>
          </a:p>
        </p:txBody>
      </p:sp>
    </p:spTree>
    <p:extLst>
      <p:ext uri="{BB962C8B-B14F-4D97-AF65-F5344CB8AC3E}">
        <p14:creationId xmlns:p14="http://schemas.microsoft.com/office/powerpoint/2010/main" val="13395333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BC0F63-F6E1-4A0E-A75B-AD9B5ECABC9C}"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12780-8484-4D9A-9419-7A7F1B8637BF}" type="slidenum">
              <a:rPr lang="en-US" smtClean="0"/>
              <a:t>‹#›</a:t>
            </a:fld>
            <a:endParaRPr lang="en-US"/>
          </a:p>
        </p:txBody>
      </p:sp>
    </p:spTree>
    <p:extLst>
      <p:ext uri="{BB962C8B-B14F-4D97-AF65-F5344CB8AC3E}">
        <p14:creationId xmlns:p14="http://schemas.microsoft.com/office/powerpoint/2010/main" val="117524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BC0F63-F6E1-4A0E-A75B-AD9B5ECABC9C}"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12780-8484-4D9A-9419-7A7F1B8637BF}" type="slidenum">
              <a:rPr lang="en-US" smtClean="0"/>
              <a:t>‹#›</a:t>
            </a:fld>
            <a:endParaRPr lang="en-US"/>
          </a:p>
        </p:txBody>
      </p:sp>
    </p:spTree>
    <p:extLst>
      <p:ext uri="{BB962C8B-B14F-4D97-AF65-F5344CB8AC3E}">
        <p14:creationId xmlns:p14="http://schemas.microsoft.com/office/powerpoint/2010/main" val="2670198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DBC0F63-F6E1-4A0E-A75B-AD9B5ECABC9C}"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12780-8484-4D9A-9419-7A7F1B8637BF}" type="slidenum">
              <a:rPr lang="en-US" smtClean="0"/>
              <a:t>‹#›</a:t>
            </a:fld>
            <a:endParaRPr lang="en-US"/>
          </a:p>
        </p:txBody>
      </p:sp>
    </p:spTree>
    <p:extLst>
      <p:ext uri="{BB962C8B-B14F-4D97-AF65-F5344CB8AC3E}">
        <p14:creationId xmlns:p14="http://schemas.microsoft.com/office/powerpoint/2010/main" val="2573392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DBC0F63-F6E1-4A0E-A75B-AD9B5ECABC9C}"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912780-8484-4D9A-9419-7A7F1B8637BF}" type="slidenum">
              <a:rPr lang="en-US" smtClean="0"/>
              <a:t>‹#›</a:t>
            </a:fld>
            <a:endParaRPr lang="en-US"/>
          </a:p>
        </p:txBody>
      </p:sp>
    </p:spTree>
    <p:extLst>
      <p:ext uri="{BB962C8B-B14F-4D97-AF65-F5344CB8AC3E}">
        <p14:creationId xmlns:p14="http://schemas.microsoft.com/office/powerpoint/2010/main" val="2937138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DBC0F63-F6E1-4A0E-A75B-AD9B5ECABC9C}" type="datetimeFigureOut">
              <a:rPr lang="en-US" smtClean="0"/>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912780-8484-4D9A-9419-7A7F1B8637BF}" type="slidenum">
              <a:rPr lang="en-US" smtClean="0"/>
              <a:t>‹#›</a:t>
            </a:fld>
            <a:endParaRPr lang="en-US"/>
          </a:p>
        </p:txBody>
      </p:sp>
    </p:spTree>
    <p:extLst>
      <p:ext uri="{BB962C8B-B14F-4D97-AF65-F5344CB8AC3E}">
        <p14:creationId xmlns:p14="http://schemas.microsoft.com/office/powerpoint/2010/main" val="2406040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DBC0F63-F6E1-4A0E-A75B-AD9B5ECABC9C}" type="datetimeFigureOut">
              <a:rPr lang="en-US" smtClean="0"/>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912780-8484-4D9A-9419-7A7F1B8637BF}" type="slidenum">
              <a:rPr lang="en-US" smtClean="0"/>
              <a:t>‹#›</a:t>
            </a:fld>
            <a:endParaRPr lang="en-US"/>
          </a:p>
        </p:txBody>
      </p:sp>
    </p:spTree>
    <p:extLst>
      <p:ext uri="{BB962C8B-B14F-4D97-AF65-F5344CB8AC3E}">
        <p14:creationId xmlns:p14="http://schemas.microsoft.com/office/powerpoint/2010/main" val="479449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BC0F63-F6E1-4A0E-A75B-AD9B5ECABC9C}" type="datetimeFigureOut">
              <a:rPr lang="en-US" smtClean="0"/>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912780-8484-4D9A-9419-7A7F1B8637BF}" type="slidenum">
              <a:rPr lang="en-US" smtClean="0"/>
              <a:t>‹#›</a:t>
            </a:fld>
            <a:endParaRPr lang="en-US"/>
          </a:p>
        </p:txBody>
      </p:sp>
    </p:spTree>
    <p:extLst>
      <p:ext uri="{BB962C8B-B14F-4D97-AF65-F5344CB8AC3E}">
        <p14:creationId xmlns:p14="http://schemas.microsoft.com/office/powerpoint/2010/main" val="142977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C0F63-F6E1-4A0E-A75B-AD9B5ECABC9C}"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912780-8484-4D9A-9419-7A7F1B8637BF}" type="slidenum">
              <a:rPr lang="en-US" smtClean="0"/>
              <a:t>‹#›</a:t>
            </a:fld>
            <a:endParaRPr lang="en-US"/>
          </a:p>
        </p:txBody>
      </p:sp>
    </p:spTree>
    <p:extLst>
      <p:ext uri="{BB962C8B-B14F-4D97-AF65-F5344CB8AC3E}">
        <p14:creationId xmlns:p14="http://schemas.microsoft.com/office/powerpoint/2010/main" val="1290374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912780-8484-4D9A-9419-7A7F1B8637BF}" type="slidenum">
              <a:rPr lang="en-US" smtClean="0"/>
              <a:t>‹#›</a:t>
            </a:fld>
            <a:endParaRPr lang="en-US"/>
          </a:p>
        </p:txBody>
      </p:sp>
      <p:sp>
        <p:nvSpPr>
          <p:cNvPr id="5" name="Date Placeholder 4"/>
          <p:cNvSpPr>
            <a:spLocks noGrp="1"/>
          </p:cNvSpPr>
          <p:nvPr>
            <p:ph type="dt" sz="half" idx="10"/>
          </p:nvPr>
        </p:nvSpPr>
        <p:spPr/>
        <p:txBody>
          <a:bodyPr/>
          <a:lstStyle/>
          <a:p>
            <a:fld id="{CDBC0F63-F6E1-4A0E-A75B-AD9B5ECABC9C}" type="datetimeFigureOut">
              <a:rPr lang="en-US" smtClean="0"/>
              <a:t>4/14/2020</a:t>
            </a:fld>
            <a:endParaRPr lang="en-US"/>
          </a:p>
        </p:txBody>
      </p:sp>
    </p:spTree>
    <p:extLst>
      <p:ext uri="{BB962C8B-B14F-4D97-AF65-F5344CB8AC3E}">
        <p14:creationId xmlns:p14="http://schemas.microsoft.com/office/powerpoint/2010/main" val="4214341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DBC0F63-F6E1-4A0E-A75B-AD9B5ECABC9C}" type="datetimeFigureOut">
              <a:rPr lang="en-US" smtClean="0"/>
              <a:t>4/14/2020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1912780-8484-4D9A-9419-7A7F1B8637BF}" type="slidenum">
              <a:rPr lang="en-US" smtClean="0"/>
              <a:t>‹#›</a:t>
            </a:fld>
            <a:endParaRPr lang="en-US"/>
          </a:p>
        </p:txBody>
      </p:sp>
    </p:spTree>
    <p:extLst>
      <p:ext uri="{BB962C8B-B14F-4D97-AF65-F5344CB8AC3E}">
        <p14:creationId xmlns:p14="http://schemas.microsoft.com/office/powerpoint/2010/main" val="3891528439"/>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hyperlink" Target="https://www.webex.com/" TargetMode="External"/><Relationship Id="rId3" Type="http://schemas.openxmlformats.org/officeDocument/2006/relationships/hyperlink" Target="https://blog.gotomeeting.com/coronavirus-disruptions-and-support/" TargetMode="External"/><Relationship Id="rId7" Type="http://schemas.openxmlformats.org/officeDocument/2006/relationships/hyperlink" Target="https://www.skype.com/en/" TargetMode="External"/><Relationship Id="rId2" Type="http://schemas.openxmlformats.org/officeDocument/2006/relationships/hyperlink" Target="http://www.facebook.com/" TargetMode="External"/><Relationship Id="rId1" Type="http://schemas.openxmlformats.org/officeDocument/2006/relationships/slideLayout" Target="../slideLayouts/slideLayout2.xml"/><Relationship Id="rId6" Type="http://schemas.openxmlformats.org/officeDocument/2006/relationships/hyperlink" Target="https://www.remind.com/plans/" TargetMode="External"/><Relationship Id="rId5" Type="http://schemas.openxmlformats.org/officeDocument/2006/relationships/hyperlink" Target="https://www.microsoft.com/en-us/microsoft-365/blog/2020/03/05/our-commitment-to-customers-during-covid-19/" TargetMode="External"/><Relationship Id="rId4" Type="http://schemas.openxmlformats.org/officeDocument/2006/relationships/hyperlink" Target="https://cloud.google.com/blog/products/g-suite/helping-businesses-and-schools-stay-connected-in-response-to-coronavirus" TargetMode="External"/><Relationship Id="rId9" Type="http://schemas.openxmlformats.org/officeDocument/2006/relationships/hyperlink" Target="https://zoom.us/docs/ent/school-verification.html?zcid=1231&amp;_ga=2.137396464.1181102350.1584362642-447969645.1561063027"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actnowillinois.org/wp-content/uploads/2020/03/COVID-19-Survey-Spanish.docx" TargetMode="External"/><Relationship Id="rId2" Type="http://schemas.openxmlformats.org/officeDocument/2006/relationships/hyperlink" Target="http://www.actnowillinois.org/wp-content/uploads/2020/03/COVID-19-Survey-1.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actnowillinois.org/covid-19-resource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docs.google.com/forms/d/1r5CV9OPGH03nvV2jJktNn1ZlOJ-BQmpyCSdM5ECB2wY/edit" TargetMode="External"/><Relationship Id="rId2" Type="http://schemas.openxmlformats.org/officeDocument/2006/relationships/hyperlink" Target="https://docs.google.com/forms/d/1LfRiP8skoA5sGVHKyenlOszOeOcyrKRdvfHRop6dSEY/edit"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actnowillinois.org/join-act-now/"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4gyqr.r.a.d.sendibm1.com/mk/cl/f/lkatDAdeGgujFCwv52yNFJxrk0HCFBZ-bE5IXDFA7cC7T4-MkQhZ1cw0UyYGUH8tgn3qmyU1zJqNYY-wLBt-6N9BBAdqXxChplGWQK6inXgOuU7obhbyOgD2QUKXW3IrU3AoR8Pi1C-op171WzJ0jt01m7BqiO6CNC5FgY4UL0MjUe3EX79h8br812EtOdn5vgaWFMahn6T-e3oggCK-L6lJGXv-uXrwB-jTYQnSAcz7On-N1p5ZblHpDinweDLzIvMTsdOkzjh65Cy_cdf3ks2UT4yzL4wKwb1xLqzdsKzI0pM50JjAGXJVaskhsUyVr_2lPo-KE1JQaARPOPhUDiqgooJZUnvAAJNBWZnuFmzD3tr30PhkUejD7RkXbzHlFpEdFrgUSgCpqw" TargetMode="External"/><Relationship Id="rId2" Type="http://schemas.openxmlformats.org/officeDocument/2006/relationships/hyperlink" Target="http://www.actnowillinois.org/wp-content/uploads/2020/04/50-STATE-AFTERSCHOOL-NETWORK-CARES-Act-Loan-Options.pdf"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4gyqr.r.a.d.sendibm1.com/mk/cl/f/JqRatcM-3gUApAAvyQNVK2z1BHAB7-qtX1OyOrl1RvLT1tudf7xis9N90Ftof-WL_DIoNIwRMqijAOdGETDGTBq1NIGcckjSJDN2hwlAip8Vg7PAenZAyE46UEk77vTkmRJnZR6YBVGcyPXPVlHAfB6ZEzpjOol29DVWTwU_Q2DRG0ljWha1ztnGLympLh_mWSILoXX7AL5VpaTFBLRqIw5gphbec_ZXTwzdfK1WktvhBp7jZ3LKd63YeWt8B5dmB85h0lt5tLJZxoLc7OQmjmNr8KFwelAOM5ZIGroaVB-AnaskbtmdQ79Mzl41r7W8eM_ved3tV-_CAkJbW-GHxMsRDijle7UwTSmVL5L6mG1al60qhnVoqFU6qk69_Z3-hZ7wCLEV5llL__A"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Q4 </a:t>
            </a:r>
            <a:r>
              <a:rPr lang="en-US" dirty="0" smtClean="0"/>
              <a:t>Downstate </a:t>
            </a:r>
            <a:r>
              <a:rPr lang="en-US" dirty="0" smtClean="0"/>
              <a:t>Community School Networking and Training Event </a:t>
            </a:r>
            <a:endParaRPr lang="en-US" dirty="0"/>
          </a:p>
        </p:txBody>
      </p:sp>
      <p:sp>
        <p:nvSpPr>
          <p:cNvPr id="3" name="Subtitle 2"/>
          <p:cNvSpPr>
            <a:spLocks noGrp="1"/>
          </p:cNvSpPr>
          <p:nvPr>
            <p:ph type="subTitle" idx="1"/>
          </p:nvPr>
        </p:nvSpPr>
        <p:spPr/>
        <p:txBody>
          <a:bodyPr/>
          <a:lstStyle/>
          <a:p>
            <a:r>
              <a:rPr lang="en-US" dirty="0" smtClean="0"/>
              <a:t>ACT Now</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43963" y="5864029"/>
            <a:ext cx="3348037" cy="993971"/>
          </a:xfrm>
          <a:prstGeom prst="rect">
            <a:avLst/>
          </a:prstGeom>
        </p:spPr>
      </p:pic>
    </p:spTree>
    <p:extLst>
      <p:ext uri="{BB962C8B-B14F-4D97-AF65-F5344CB8AC3E}">
        <p14:creationId xmlns:p14="http://schemas.microsoft.com/office/powerpoint/2010/main" val="2975694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COVID-19 Response Resources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39535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ext uri="{D42A27DB-BD31-4B8C-83A1-F6EECF244321}">
                <p14:modId xmlns:p14="http://schemas.microsoft.com/office/powerpoint/2010/main" val="1202355401"/>
              </p:ext>
            </p:extLst>
          </p:nvPr>
        </p:nvGraphicFramePr>
        <p:xfrm>
          <a:off x="0" y="2"/>
          <a:ext cx="12192000" cy="7031064"/>
        </p:xfrm>
        <a:graphic>
          <a:graphicData uri="http://schemas.openxmlformats.org/drawingml/2006/table">
            <a:tbl>
              <a:tblPr firstRow="1" firstCol="1" bandRow="1"/>
              <a:tblGrid>
                <a:gridCol w="1828800">
                  <a:extLst>
                    <a:ext uri="{9D8B030D-6E8A-4147-A177-3AD203B41FA5}">
                      <a16:colId xmlns:a16="http://schemas.microsoft.com/office/drawing/2014/main" val="2673050441"/>
                    </a:ext>
                  </a:extLst>
                </a:gridCol>
                <a:gridCol w="3657600">
                  <a:extLst>
                    <a:ext uri="{9D8B030D-6E8A-4147-A177-3AD203B41FA5}">
                      <a16:colId xmlns:a16="http://schemas.microsoft.com/office/drawing/2014/main" val="4016120200"/>
                    </a:ext>
                  </a:extLst>
                </a:gridCol>
                <a:gridCol w="2353733">
                  <a:extLst>
                    <a:ext uri="{9D8B030D-6E8A-4147-A177-3AD203B41FA5}">
                      <a16:colId xmlns:a16="http://schemas.microsoft.com/office/drawing/2014/main" val="1325574354"/>
                    </a:ext>
                  </a:extLst>
                </a:gridCol>
                <a:gridCol w="4351867">
                  <a:extLst>
                    <a:ext uri="{9D8B030D-6E8A-4147-A177-3AD203B41FA5}">
                      <a16:colId xmlns:a16="http://schemas.microsoft.com/office/drawing/2014/main" val="3534599404"/>
                    </a:ext>
                  </a:extLst>
                </a:gridCol>
              </a:tblGrid>
              <a:tr h="322023">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marL="0" marR="0" algn="ctr">
                        <a:lnSpc>
                          <a:spcPct val="107000"/>
                        </a:lnSpc>
                        <a:spcBef>
                          <a:spcPts val="0"/>
                        </a:spcBef>
                        <a:spcAft>
                          <a:spcPts val="0"/>
                        </a:spcAft>
                      </a:pPr>
                      <a:r>
                        <a:rPr lang="en-US" sz="2000">
                          <a:effectLst/>
                        </a:rPr>
                        <a:t>Name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marL="0" marR="0" algn="ctr">
                        <a:lnSpc>
                          <a:spcPct val="107000"/>
                        </a:lnSpc>
                        <a:spcBef>
                          <a:spcPts val="0"/>
                        </a:spcBef>
                        <a:spcAft>
                          <a:spcPts val="0"/>
                        </a:spcAft>
                      </a:pPr>
                      <a:r>
                        <a:rPr lang="en-US" sz="2000">
                          <a:effectLst/>
                        </a:rPr>
                        <a:t>Link</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marL="0" marR="0" algn="ctr">
                        <a:lnSpc>
                          <a:spcPct val="107000"/>
                        </a:lnSpc>
                        <a:spcBef>
                          <a:spcPts val="0"/>
                        </a:spcBef>
                        <a:spcAft>
                          <a:spcPts val="0"/>
                        </a:spcAft>
                      </a:pPr>
                      <a:r>
                        <a:rPr lang="en-US" sz="2000">
                          <a:effectLst/>
                        </a:rPr>
                        <a:t>Cost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marL="0" marR="0" algn="ctr">
                        <a:lnSpc>
                          <a:spcPct val="107000"/>
                        </a:lnSpc>
                        <a:spcBef>
                          <a:spcPts val="0"/>
                        </a:spcBef>
                        <a:spcAft>
                          <a:spcPts val="0"/>
                        </a:spcAft>
                      </a:pPr>
                      <a:r>
                        <a:rPr lang="en-US" sz="2000">
                          <a:effectLst/>
                        </a:rPr>
                        <a:t>Notes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1488501218"/>
                  </a:ext>
                </a:extLst>
              </a:tr>
              <a:tr h="537462">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marL="0" marR="0">
                        <a:lnSpc>
                          <a:spcPct val="107000"/>
                        </a:lnSpc>
                        <a:spcBef>
                          <a:spcPts val="0"/>
                        </a:spcBef>
                        <a:spcAft>
                          <a:spcPts val="0"/>
                        </a:spcAft>
                      </a:pPr>
                      <a:r>
                        <a:rPr lang="en-US" sz="2000" dirty="0">
                          <a:effectLst/>
                        </a:rPr>
                        <a:t>Facebook Live / Messenger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nSpc>
                          <a:spcPct val="107000"/>
                        </a:lnSpc>
                        <a:spcBef>
                          <a:spcPts val="0"/>
                        </a:spcBef>
                        <a:spcAft>
                          <a:spcPts val="0"/>
                        </a:spcAft>
                      </a:pPr>
                      <a:r>
                        <a:rPr lang="en-US" sz="1600" u="sng">
                          <a:effectLst/>
                          <a:hlinkClick r:id="rId2"/>
                        </a:rPr>
                        <a:t>www.facebook.com</a:t>
                      </a:r>
                      <a:r>
                        <a:rPr lang="en-US" sz="1600">
                          <a:effectLst/>
                        </a:rPr>
                        <a:t>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nSpc>
                          <a:spcPct val="107000"/>
                        </a:lnSpc>
                        <a:spcBef>
                          <a:spcPts val="0"/>
                        </a:spcBef>
                        <a:spcAft>
                          <a:spcPts val="0"/>
                        </a:spcAft>
                      </a:pPr>
                      <a:r>
                        <a:rPr lang="en-US" sz="1800">
                          <a:effectLst/>
                        </a:rPr>
                        <a:t>Free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nSpc>
                          <a:spcPct val="107000"/>
                        </a:lnSpc>
                        <a:spcBef>
                          <a:spcPts val="0"/>
                        </a:spcBef>
                        <a:spcAft>
                          <a:spcPts val="0"/>
                        </a:spcAft>
                      </a:pPr>
                      <a:r>
                        <a:rPr lang="en-US" sz="1800" dirty="0" smtClean="0">
                          <a:effectLst/>
                          <a:latin typeface="+mn-lt"/>
                          <a:ea typeface="+mn-ea"/>
                          <a:cs typeface="+mn-cs"/>
                        </a:rPr>
                        <a:t>Unlimited</a:t>
                      </a:r>
                      <a:r>
                        <a:rPr lang="en-US" sz="1800" baseline="0" dirty="0" smtClean="0">
                          <a:effectLst/>
                          <a:latin typeface="+mn-lt"/>
                          <a:ea typeface="+mn-ea"/>
                          <a:cs typeface="+mn-cs"/>
                        </a:rPr>
                        <a:t> viewership; most people has Facebook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2526754981"/>
                  </a:ext>
                </a:extLst>
              </a:tr>
              <a:tr h="644735">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marL="0" marR="0">
                        <a:lnSpc>
                          <a:spcPct val="107000"/>
                        </a:lnSpc>
                        <a:spcBef>
                          <a:spcPts val="0"/>
                        </a:spcBef>
                        <a:spcAft>
                          <a:spcPts val="0"/>
                        </a:spcAft>
                      </a:pPr>
                      <a:r>
                        <a:rPr lang="en-US" sz="2000" dirty="0">
                          <a:effectLst/>
                        </a:rPr>
                        <a:t>GoToMeeting</a:t>
                      </a:r>
                      <a:r>
                        <a:rPr lang="en-US" sz="2000" dirty="0" smtClean="0">
                          <a:effectLst/>
                        </a:rPr>
                        <a:t>/</a:t>
                      </a:r>
                    </a:p>
                    <a:p>
                      <a:pPr marL="0" marR="0">
                        <a:lnSpc>
                          <a:spcPct val="107000"/>
                        </a:lnSpc>
                        <a:spcBef>
                          <a:spcPts val="0"/>
                        </a:spcBef>
                        <a:spcAft>
                          <a:spcPts val="0"/>
                        </a:spcAft>
                      </a:pPr>
                      <a:r>
                        <a:rPr lang="en-US" sz="2000" dirty="0" smtClean="0">
                          <a:effectLst/>
                        </a:rPr>
                        <a:t>GoToWebinar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nSpc>
                          <a:spcPct val="107000"/>
                        </a:lnSpc>
                        <a:spcBef>
                          <a:spcPts val="0"/>
                        </a:spcBef>
                        <a:spcAft>
                          <a:spcPts val="0"/>
                        </a:spcAft>
                      </a:pPr>
                      <a:r>
                        <a:rPr lang="en-US" sz="1600" u="sng" dirty="0">
                          <a:effectLst/>
                          <a:hlinkClick r:id="rId3"/>
                        </a:rPr>
                        <a:t>https://blog.gotomeeting.com/coronavirus-disruptions-and-support/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nSpc>
                          <a:spcPct val="107000"/>
                        </a:lnSpc>
                        <a:spcBef>
                          <a:spcPts val="0"/>
                        </a:spcBef>
                        <a:spcAft>
                          <a:spcPts val="0"/>
                        </a:spcAft>
                      </a:pPr>
                      <a:r>
                        <a:rPr lang="en-US" sz="1800">
                          <a:effectLst/>
                        </a:rPr>
                        <a:t>Free for three months immediately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nSpc>
                          <a:spcPct val="107000"/>
                        </a:lnSpc>
                        <a:spcBef>
                          <a:spcPts val="0"/>
                        </a:spcBef>
                        <a:spcAft>
                          <a:spcPts val="0"/>
                        </a:spcAft>
                      </a:pPr>
                      <a:r>
                        <a:rPr lang="en-US" sz="1800">
                          <a:effectLst/>
                        </a:rPr>
                        <a:t>Recorded/live webinars; up to 100 participants;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113841055"/>
                  </a:ext>
                </a:extLst>
              </a:tr>
              <a:tr h="995803">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marL="0" marR="0">
                        <a:lnSpc>
                          <a:spcPct val="107000"/>
                        </a:lnSpc>
                        <a:spcBef>
                          <a:spcPts val="0"/>
                        </a:spcBef>
                        <a:spcAft>
                          <a:spcPts val="0"/>
                        </a:spcAft>
                      </a:pPr>
                      <a:r>
                        <a:rPr lang="en-US" sz="2000" dirty="0">
                          <a:effectLst/>
                        </a:rPr>
                        <a:t>Google Suite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nSpc>
                          <a:spcPct val="107000"/>
                        </a:lnSpc>
                        <a:spcBef>
                          <a:spcPts val="0"/>
                        </a:spcBef>
                        <a:spcAft>
                          <a:spcPts val="0"/>
                        </a:spcAft>
                      </a:pPr>
                      <a:r>
                        <a:rPr lang="en-US" sz="1600" u="sng">
                          <a:effectLst/>
                          <a:hlinkClick r:id="rId4"/>
                        </a:rPr>
                        <a:t>https://cloud.google.com/blog/products/g-suite/helping-businesses-and-schools-stay-connected-in-response-to-coronavirus</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nSpc>
                          <a:spcPct val="107000"/>
                        </a:lnSpc>
                        <a:spcBef>
                          <a:spcPts val="0"/>
                        </a:spcBef>
                        <a:spcAft>
                          <a:spcPts val="0"/>
                        </a:spcAft>
                      </a:pPr>
                      <a:r>
                        <a:rPr lang="en-US" sz="1800">
                          <a:effectLst/>
                        </a:rPr>
                        <a:t>Free and accessible until 7/1/2020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nSpc>
                          <a:spcPct val="107000"/>
                        </a:lnSpc>
                        <a:spcBef>
                          <a:spcPts val="0"/>
                        </a:spcBef>
                        <a:spcAft>
                          <a:spcPts val="0"/>
                        </a:spcAft>
                      </a:pPr>
                      <a:r>
                        <a:rPr lang="en-US" sz="1800" dirty="0">
                          <a:effectLst/>
                        </a:rPr>
                        <a:t>Hangouts, Classroom, </a:t>
                      </a:r>
                      <a:r>
                        <a:rPr lang="en-US" sz="1800" dirty="0" smtClean="0">
                          <a:effectLst/>
                        </a:rPr>
                        <a:t>Drive</a:t>
                      </a:r>
                      <a:r>
                        <a:rPr lang="en-US" sz="1800" baseline="0" dirty="0" smtClean="0">
                          <a:effectLst/>
                        </a:rPr>
                        <a:t> </a:t>
                      </a:r>
                      <a:r>
                        <a:rPr lang="en-US" sz="1800" dirty="0" smtClean="0">
                          <a:effectLst/>
                        </a:rPr>
                        <a:t>included</a:t>
                      </a:r>
                      <a:r>
                        <a:rPr lang="en-US" sz="1800" dirty="0">
                          <a:effectLst/>
                        </a:rPr>
                        <a:t>; up to 250 participants per call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2612560425"/>
                  </a:ext>
                </a:extLst>
              </a:tr>
              <a:tr h="1070063">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marL="0" marR="0">
                        <a:lnSpc>
                          <a:spcPct val="107000"/>
                        </a:lnSpc>
                        <a:spcBef>
                          <a:spcPts val="0"/>
                        </a:spcBef>
                        <a:spcAft>
                          <a:spcPts val="0"/>
                        </a:spcAft>
                      </a:pPr>
                      <a:r>
                        <a:rPr lang="en-US" sz="2000">
                          <a:effectLst/>
                        </a:rPr>
                        <a:t>Microsoft Teams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nSpc>
                          <a:spcPct val="107000"/>
                        </a:lnSpc>
                        <a:spcBef>
                          <a:spcPts val="0"/>
                        </a:spcBef>
                        <a:spcAft>
                          <a:spcPts val="0"/>
                        </a:spcAft>
                      </a:pPr>
                      <a:r>
                        <a:rPr lang="en-US" sz="1600" u="sng" dirty="0">
                          <a:effectLst/>
                          <a:hlinkClick r:id="rId5"/>
                        </a:rPr>
                        <a:t>https://www.microsoft.com/en-us/microsoft-365/blog/2020/03/05/our-commitment-to-customers-during-covid-19/</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nSpc>
                          <a:spcPct val="107000"/>
                        </a:lnSpc>
                        <a:spcBef>
                          <a:spcPts val="0"/>
                        </a:spcBef>
                        <a:spcAft>
                          <a:spcPts val="0"/>
                        </a:spcAft>
                      </a:pPr>
                      <a:r>
                        <a:rPr lang="en-US" sz="1800" dirty="0">
                          <a:effectLst/>
                        </a:rPr>
                        <a:t>Free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nSpc>
                          <a:spcPct val="107000"/>
                        </a:lnSpc>
                        <a:spcBef>
                          <a:spcPts val="0"/>
                        </a:spcBef>
                        <a:spcAft>
                          <a:spcPts val="0"/>
                        </a:spcAft>
                      </a:pPr>
                      <a:r>
                        <a:rPr lang="en-US" sz="1800">
                          <a:effectLst/>
                        </a:rPr>
                        <a:t>Real-time collaboration with Office Apps; up to 250 participants per call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4055163512"/>
                  </a:ext>
                </a:extLst>
              </a:tr>
              <a:tr h="658913">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marL="0" marR="0">
                        <a:lnSpc>
                          <a:spcPct val="107000"/>
                        </a:lnSpc>
                        <a:spcBef>
                          <a:spcPts val="0"/>
                        </a:spcBef>
                        <a:spcAft>
                          <a:spcPts val="0"/>
                        </a:spcAft>
                      </a:pPr>
                      <a:r>
                        <a:rPr lang="en-US" sz="2000">
                          <a:effectLst/>
                        </a:rPr>
                        <a:t>Remind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nSpc>
                          <a:spcPct val="107000"/>
                        </a:lnSpc>
                        <a:spcBef>
                          <a:spcPts val="0"/>
                        </a:spcBef>
                        <a:spcAft>
                          <a:spcPts val="0"/>
                        </a:spcAft>
                      </a:pPr>
                      <a:r>
                        <a:rPr lang="en-US" sz="1600" u="sng">
                          <a:effectLst/>
                          <a:hlinkClick r:id="rId6"/>
                        </a:rPr>
                        <a:t>https://www.remind.com/plans/</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nSpc>
                          <a:spcPct val="107000"/>
                        </a:lnSpc>
                        <a:spcBef>
                          <a:spcPts val="0"/>
                        </a:spcBef>
                        <a:spcAft>
                          <a:spcPts val="0"/>
                        </a:spcAft>
                      </a:pPr>
                      <a:r>
                        <a:rPr lang="en-US" sz="1800">
                          <a:effectLst/>
                        </a:rPr>
                        <a:t>Free (Basic Plan)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nSpc>
                          <a:spcPct val="107000"/>
                        </a:lnSpc>
                        <a:spcBef>
                          <a:spcPts val="0"/>
                        </a:spcBef>
                        <a:spcAft>
                          <a:spcPts val="0"/>
                        </a:spcAft>
                      </a:pPr>
                      <a:r>
                        <a:rPr lang="en-US" sz="1800">
                          <a:effectLst/>
                        </a:rPr>
                        <a:t>Basic messaging, translation, up to 150 participants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3970029212"/>
                  </a:ext>
                </a:extLst>
              </a:tr>
              <a:tr h="925123">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marL="0" marR="0">
                        <a:lnSpc>
                          <a:spcPct val="107000"/>
                        </a:lnSpc>
                        <a:spcBef>
                          <a:spcPts val="0"/>
                        </a:spcBef>
                        <a:spcAft>
                          <a:spcPts val="0"/>
                        </a:spcAft>
                      </a:pPr>
                      <a:r>
                        <a:rPr lang="en-US" sz="2000">
                          <a:effectLst/>
                        </a:rPr>
                        <a:t>Skype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nSpc>
                          <a:spcPct val="107000"/>
                        </a:lnSpc>
                        <a:spcBef>
                          <a:spcPts val="0"/>
                        </a:spcBef>
                        <a:spcAft>
                          <a:spcPts val="0"/>
                        </a:spcAft>
                      </a:pPr>
                      <a:r>
                        <a:rPr lang="en-US" sz="1600" u="sng">
                          <a:effectLst/>
                          <a:hlinkClick r:id="rId7"/>
                        </a:rPr>
                        <a:t>https://www.skype.com/en/</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nSpc>
                          <a:spcPct val="107000"/>
                        </a:lnSpc>
                        <a:spcBef>
                          <a:spcPts val="0"/>
                        </a:spcBef>
                        <a:spcAft>
                          <a:spcPts val="0"/>
                        </a:spcAft>
                      </a:pPr>
                      <a:r>
                        <a:rPr lang="en-US" sz="1800">
                          <a:effectLst/>
                        </a:rPr>
                        <a:t>Free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nSpc>
                          <a:spcPct val="107000"/>
                        </a:lnSpc>
                        <a:spcBef>
                          <a:spcPts val="0"/>
                        </a:spcBef>
                        <a:spcAft>
                          <a:spcPts val="0"/>
                        </a:spcAft>
                      </a:pPr>
                      <a:r>
                        <a:rPr lang="en-US" sz="1800">
                          <a:effectLst/>
                        </a:rPr>
                        <a:t>Free conference calls, no download necessary; compatible on many devices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3310206346"/>
                  </a:ext>
                </a:extLst>
              </a:tr>
              <a:tr h="658913">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marL="0" marR="0">
                        <a:lnSpc>
                          <a:spcPct val="107000"/>
                        </a:lnSpc>
                        <a:spcBef>
                          <a:spcPts val="0"/>
                        </a:spcBef>
                        <a:spcAft>
                          <a:spcPts val="0"/>
                        </a:spcAft>
                      </a:pPr>
                      <a:r>
                        <a:rPr lang="en-US" sz="2000">
                          <a:effectLst/>
                        </a:rPr>
                        <a:t>WebEx</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nSpc>
                          <a:spcPct val="107000"/>
                        </a:lnSpc>
                        <a:spcBef>
                          <a:spcPts val="0"/>
                        </a:spcBef>
                        <a:spcAft>
                          <a:spcPts val="0"/>
                        </a:spcAft>
                      </a:pPr>
                      <a:r>
                        <a:rPr lang="en-US" sz="1600" u="sng">
                          <a:effectLst/>
                          <a:hlinkClick r:id="rId8"/>
                        </a:rPr>
                        <a:t>https://www.webex.com/</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nSpc>
                          <a:spcPct val="107000"/>
                        </a:lnSpc>
                        <a:spcBef>
                          <a:spcPts val="0"/>
                        </a:spcBef>
                        <a:spcAft>
                          <a:spcPts val="0"/>
                        </a:spcAft>
                      </a:pPr>
                      <a:r>
                        <a:rPr lang="en-US" sz="1800">
                          <a:effectLst/>
                        </a:rPr>
                        <a:t>Free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nSpc>
                          <a:spcPct val="107000"/>
                        </a:lnSpc>
                        <a:spcBef>
                          <a:spcPts val="0"/>
                        </a:spcBef>
                        <a:spcAft>
                          <a:spcPts val="0"/>
                        </a:spcAft>
                      </a:pPr>
                      <a:r>
                        <a:rPr lang="en-US" sz="1800">
                          <a:effectLst/>
                        </a:rPr>
                        <a:t>100 participants; screen sharing; personal break out rooms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2397853016"/>
                  </a:ext>
                </a:extLst>
              </a:tr>
              <a:tr h="995803">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marL="0" marR="0">
                        <a:lnSpc>
                          <a:spcPct val="107000"/>
                        </a:lnSpc>
                        <a:spcBef>
                          <a:spcPts val="0"/>
                        </a:spcBef>
                        <a:spcAft>
                          <a:spcPts val="0"/>
                        </a:spcAft>
                      </a:pPr>
                      <a:r>
                        <a:rPr lang="en-US" sz="2000">
                          <a:effectLst/>
                        </a:rPr>
                        <a:t>Zoom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nSpc>
                          <a:spcPct val="107000"/>
                        </a:lnSpc>
                        <a:spcBef>
                          <a:spcPts val="0"/>
                        </a:spcBef>
                        <a:spcAft>
                          <a:spcPts val="0"/>
                        </a:spcAft>
                      </a:pPr>
                      <a:r>
                        <a:rPr lang="en-US" sz="1600" u="sng" dirty="0">
                          <a:effectLst/>
                          <a:hlinkClick r:id="rId9"/>
                        </a:rPr>
                        <a:t>https://zoom.us/docs/ent/school-verification.html?zcid=1231&amp;_ga=2.137396464.1181102350.1584362642-447969645.1561063027</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nSpc>
                          <a:spcPct val="107000"/>
                        </a:lnSpc>
                        <a:spcBef>
                          <a:spcPts val="0"/>
                        </a:spcBef>
                        <a:spcAft>
                          <a:spcPts val="0"/>
                        </a:spcAft>
                      </a:pPr>
                      <a:r>
                        <a:rPr lang="en-US" sz="1800" dirty="0">
                          <a:effectLst/>
                        </a:rPr>
                        <a:t>Free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a:lnSpc>
                          <a:spcPct val="107000"/>
                        </a:lnSpc>
                        <a:spcBef>
                          <a:spcPts val="0"/>
                        </a:spcBef>
                        <a:spcAft>
                          <a:spcPts val="0"/>
                        </a:spcAft>
                      </a:pPr>
                      <a:r>
                        <a:rPr lang="en-US" sz="1800" dirty="0">
                          <a:effectLst/>
                        </a:rPr>
                        <a:t>40 minute limit is being lifted for K-12 educators ; whiteboard access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2811449320"/>
                  </a:ext>
                </a:extLst>
              </a:tr>
            </a:tbl>
          </a:graphicData>
        </a:graphic>
      </p:graphicFrame>
    </p:spTree>
    <p:extLst>
      <p:ext uri="{BB962C8B-B14F-4D97-AF65-F5344CB8AC3E}">
        <p14:creationId xmlns:p14="http://schemas.microsoft.com/office/powerpoint/2010/main" val="749803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Survey </a:t>
            </a:r>
            <a:endParaRPr lang="en-US" dirty="0"/>
          </a:p>
        </p:txBody>
      </p:sp>
      <p:sp>
        <p:nvSpPr>
          <p:cNvPr id="3" name="Content Placeholder 2"/>
          <p:cNvSpPr>
            <a:spLocks noGrp="1"/>
          </p:cNvSpPr>
          <p:nvPr>
            <p:ph idx="1"/>
          </p:nvPr>
        </p:nvSpPr>
        <p:spPr/>
        <p:txBody>
          <a:bodyPr/>
          <a:lstStyle/>
          <a:p>
            <a:r>
              <a:rPr lang="en-US" dirty="0"/>
              <a:t>English Word: </a:t>
            </a:r>
            <a:r>
              <a:rPr lang="en-US" dirty="0">
                <a:hlinkClick r:id="rId2"/>
              </a:rPr>
              <a:t>http://www.actnowillinois.org/wp-content/uploads/2020/03/COVID-19-Survey-1.docx</a:t>
            </a:r>
            <a:endParaRPr lang="en-US" dirty="0"/>
          </a:p>
          <a:p>
            <a:pPr marL="0" indent="0">
              <a:buNone/>
            </a:pPr>
            <a:r>
              <a:rPr lang="en-US" dirty="0"/>
              <a:t/>
            </a:r>
            <a:br>
              <a:rPr lang="en-US" dirty="0"/>
            </a:br>
            <a:endParaRPr lang="en-US" dirty="0"/>
          </a:p>
          <a:p>
            <a:r>
              <a:rPr lang="en-US" dirty="0"/>
              <a:t>Spanish Word: </a:t>
            </a:r>
            <a:r>
              <a:rPr lang="en-US" dirty="0">
                <a:hlinkClick r:id="rId3"/>
              </a:rPr>
              <a:t>http://www.actnowillinois.org/wp-content/uploads/2020/03/COVID-19-Survey-Spanish.docx</a:t>
            </a:r>
            <a:endParaRPr lang="en-US" dirty="0"/>
          </a:p>
          <a:p>
            <a:pPr marL="0" indent="0">
              <a:buNone/>
            </a:pPr>
            <a:r>
              <a:rPr lang="en-US" dirty="0"/>
              <a:t/>
            </a:r>
            <a:br>
              <a:rPr lang="en-US" dirty="0"/>
            </a:br>
            <a:endParaRPr lang="en-US" dirty="0"/>
          </a:p>
        </p:txBody>
      </p:sp>
    </p:spTree>
    <p:extLst>
      <p:ext uri="{BB962C8B-B14F-4D97-AF65-F5344CB8AC3E}">
        <p14:creationId xmlns:p14="http://schemas.microsoft.com/office/powerpoint/2010/main" val="796723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Webpage</a:t>
            </a:r>
            <a:endParaRPr lang="en-US" dirty="0"/>
          </a:p>
        </p:txBody>
      </p:sp>
      <p:sp>
        <p:nvSpPr>
          <p:cNvPr id="3" name="Content Placeholder 2"/>
          <p:cNvSpPr>
            <a:spLocks noGrp="1"/>
          </p:cNvSpPr>
          <p:nvPr>
            <p:ph idx="1"/>
          </p:nvPr>
        </p:nvSpPr>
        <p:spPr/>
        <p:txBody>
          <a:bodyPr/>
          <a:lstStyle/>
          <a:p>
            <a:r>
              <a:rPr lang="en-US" dirty="0">
                <a:hlinkClick r:id="rId2"/>
              </a:rPr>
              <a:t>http://www.actnowillinois.org/covid-19-resources/</a:t>
            </a:r>
            <a:endParaRPr lang="en-US" dirty="0"/>
          </a:p>
        </p:txBody>
      </p:sp>
    </p:spTree>
    <p:extLst>
      <p:ext uri="{BB962C8B-B14F-4D97-AF65-F5344CB8AC3E}">
        <p14:creationId xmlns:p14="http://schemas.microsoft.com/office/powerpoint/2010/main" val="465181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PD: Family Engagement </a:t>
            </a:r>
            <a:endParaRPr lang="en-US" dirty="0"/>
          </a:p>
        </p:txBody>
      </p:sp>
      <p:sp>
        <p:nvSpPr>
          <p:cNvPr id="3" name="Content Placeholder 2"/>
          <p:cNvSpPr>
            <a:spLocks noGrp="1"/>
          </p:cNvSpPr>
          <p:nvPr>
            <p:ph idx="1"/>
          </p:nvPr>
        </p:nvSpPr>
        <p:spPr>
          <a:xfrm>
            <a:off x="677334" y="1390651"/>
            <a:ext cx="8596668" cy="5257800"/>
          </a:xfrm>
        </p:spPr>
        <p:txBody>
          <a:bodyPr>
            <a:normAutofit/>
          </a:bodyPr>
          <a:lstStyle/>
          <a:p>
            <a:r>
              <a:rPr lang="en-US" dirty="0"/>
              <a:t>ACT Now has developed a three-hour series of family engagement training to improve family engagement in out-of-school time.  </a:t>
            </a:r>
          </a:p>
          <a:p>
            <a:r>
              <a:rPr lang="en-US" dirty="0"/>
              <a:t>Participants in this training will dive into the layers family engagement, develop a model of evaluation, and craft a systematic strategy to high-quality and evidence-based family engagement.  You will receive ready-to-go family engagement resources to use in your program!</a:t>
            </a:r>
          </a:p>
          <a:p>
            <a:r>
              <a:rPr lang="en-US" dirty="0"/>
              <a:t>You can register for individual webinars or for the entire series.  </a:t>
            </a:r>
          </a:p>
          <a:p>
            <a:pPr lvl="1"/>
            <a:r>
              <a:rPr lang="en-US" b="1" dirty="0"/>
              <a:t>Part I: What is Family Engagement and What are Our Vision and Values? </a:t>
            </a:r>
            <a:r>
              <a:rPr lang="en-US" dirty="0"/>
              <a:t>  </a:t>
            </a:r>
            <a:r>
              <a:rPr lang="en-US" b="1" dirty="0"/>
              <a:t>April 9th, 10:00-11:00 </a:t>
            </a:r>
            <a:endParaRPr lang="en-US" dirty="0"/>
          </a:p>
          <a:p>
            <a:pPr lvl="1"/>
            <a:r>
              <a:rPr lang="en-US" b="1" dirty="0"/>
              <a:t>Part II: Introducing a Family Engagement Framework and Recognizing the Importance of Language </a:t>
            </a:r>
            <a:r>
              <a:rPr lang="en-US" dirty="0"/>
              <a:t>  </a:t>
            </a:r>
            <a:r>
              <a:rPr lang="en-US" b="1" dirty="0"/>
              <a:t>April 23rd, 10:00-11:00</a:t>
            </a:r>
            <a:endParaRPr lang="en-US" dirty="0"/>
          </a:p>
          <a:p>
            <a:pPr lvl="1"/>
            <a:r>
              <a:rPr lang="en-US" b="1" dirty="0"/>
              <a:t>Part III: Family Engagement Common Barriers and Tangible Resources</a:t>
            </a:r>
            <a:r>
              <a:rPr lang="en-US" dirty="0"/>
              <a:t>    </a:t>
            </a:r>
            <a:r>
              <a:rPr lang="en-US" b="1" dirty="0"/>
              <a:t>May 4th, 10:00-11:00 </a:t>
            </a:r>
            <a:endParaRPr lang="en-US" dirty="0"/>
          </a:p>
          <a:p>
            <a:r>
              <a:rPr lang="en-US" i="1" dirty="0"/>
              <a:t>Each webinar is $10.  Please contact </a:t>
            </a:r>
            <a:r>
              <a:rPr lang="en-US" i="1" dirty="0" smtClean="0"/>
              <a:t>VibberE@actnowillinois.org </a:t>
            </a:r>
            <a:r>
              <a:rPr lang="en-US" i="1" dirty="0"/>
              <a:t>to inquire about large group pricing.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43963" y="5864029"/>
            <a:ext cx="3348037" cy="993971"/>
          </a:xfrm>
          <a:prstGeom prst="rect">
            <a:avLst/>
          </a:prstGeom>
        </p:spPr>
      </p:pic>
    </p:spTree>
    <p:extLst>
      <p:ext uri="{BB962C8B-B14F-4D97-AF65-F5344CB8AC3E}">
        <p14:creationId xmlns:p14="http://schemas.microsoft.com/office/powerpoint/2010/main" val="2523679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PD: </a:t>
            </a:r>
            <a:r>
              <a:rPr lang="en-US" dirty="0" smtClean="0"/>
              <a:t>Cultural Competency</a:t>
            </a:r>
            <a:endParaRPr lang="en-US" dirty="0"/>
          </a:p>
        </p:txBody>
      </p:sp>
      <p:sp>
        <p:nvSpPr>
          <p:cNvPr id="3" name="Content Placeholder 2"/>
          <p:cNvSpPr>
            <a:spLocks noGrp="1"/>
          </p:cNvSpPr>
          <p:nvPr>
            <p:ph idx="1"/>
          </p:nvPr>
        </p:nvSpPr>
        <p:spPr/>
        <p:txBody>
          <a:bodyPr/>
          <a:lstStyle/>
          <a:p>
            <a:r>
              <a:rPr lang="en-US" b="1" dirty="0"/>
              <a:t>We will also be launching a Cultural Competency training series.  We anticipate launching this in early May.  If your program would like to start on this series sooner, please contact Vibbere@actnowillinois.org now!</a:t>
            </a:r>
            <a:endParaRPr lang="en-US" dirty="0"/>
          </a:p>
          <a:p>
            <a:pPr marL="0" indent="0">
              <a:buNone/>
            </a:pPr>
            <a:endParaRPr lang="en-US" dirty="0"/>
          </a:p>
        </p:txBody>
      </p:sp>
    </p:spTree>
    <p:extLst>
      <p:ext uri="{BB962C8B-B14F-4D97-AF65-F5344CB8AC3E}">
        <p14:creationId xmlns:p14="http://schemas.microsoft.com/office/powerpoint/2010/main" val="3438942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Questions </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93403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Next Steps</a:t>
            </a:r>
            <a:endParaRPr lang="en-US" dirty="0"/>
          </a:p>
        </p:txBody>
      </p:sp>
      <p:sp>
        <p:nvSpPr>
          <p:cNvPr id="8" name="Subtitle 7"/>
          <p:cNvSpPr>
            <a:spLocks noGrp="1"/>
          </p:cNvSpPr>
          <p:nvPr>
            <p:ph type="subTitle" idx="1"/>
          </p:nvPr>
        </p:nvSpPr>
        <p:spPr/>
        <p:txBody>
          <a:bodyPr>
            <a:normAutofit fontScale="77500" lnSpcReduction="20000"/>
          </a:bodyPr>
          <a:lstStyle/>
          <a:p>
            <a:r>
              <a:rPr lang="en-US" dirty="0" smtClean="0"/>
              <a:t>Fill out our survey for next year </a:t>
            </a:r>
            <a:r>
              <a:rPr lang="en-US" dirty="0">
                <a:hlinkClick r:id="rId2"/>
              </a:rPr>
              <a:t>https://docs.google.com/forms/d/1LfRiP8skoA5sGVHKyenlOszOeOcyrKRdvfHRop6dSEY/edit</a:t>
            </a:r>
            <a:endParaRPr lang="en-US" dirty="0" smtClean="0"/>
          </a:p>
          <a:p>
            <a:r>
              <a:rPr lang="en-US" dirty="0" smtClean="0"/>
              <a:t>Respond to the evaluation for this call: </a:t>
            </a:r>
            <a:r>
              <a:rPr lang="en-US" dirty="0">
                <a:hlinkClick r:id="rId3"/>
              </a:rPr>
              <a:t>https://docs.google.com/forms/d/1r5CV9OPGH03nvV2jJktNn1ZlOJ-BQmpyCSdM5ECB2wY/edit</a:t>
            </a:r>
            <a:endParaRPr lang="en-US" dirty="0" smtClean="0"/>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43963" y="5864029"/>
            <a:ext cx="3348037" cy="993971"/>
          </a:xfrm>
          <a:prstGeom prst="rect">
            <a:avLst/>
          </a:prstGeom>
        </p:spPr>
      </p:pic>
    </p:spTree>
    <p:extLst>
      <p:ext uri="{BB962C8B-B14F-4D97-AF65-F5344CB8AC3E}">
        <p14:creationId xmlns:p14="http://schemas.microsoft.com/office/powerpoint/2010/main" val="3704736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ARE DOING A GREAT JOB! I AM SO GRATEFUL THAT I GET TO SUPPORT SUCH STELLAR CHANGEMAKERS!</a:t>
            </a:r>
            <a:endParaRPr lang="en-US" dirty="0"/>
          </a:p>
        </p:txBody>
      </p:sp>
      <p:pic>
        <p:nvPicPr>
          <p:cNvPr id="1028" name="Picture 4" descr="See the source image"/>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288299" y="2391497"/>
            <a:ext cx="3855732" cy="388143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43963" y="5864029"/>
            <a:ext cx="3348037" cy="993971"/>
          </a:xfrm>
          <a:prstGeom prst="rect">
            <a:avLst/>
          </a:prstGeom>
        </p:spPr>
      </p:pic>
    </p:spTree>
    <p:extLst>
      <p:ext uri="{BB962C8B-B14F-4D97-AF65-F5344CB8AC3E}">
        <p14:creationId xmlns:p14="http://schemas.microsoft.com/office/powerpoint/2010/main" val="2114588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endParaRPr lang="en-US" dirty="0"/>
          </a:p>
        </p:txBody>
      </p:sp>
      <p:sp>
        <p:nvSpPr>
          <p:cNvPr id="3" name="Content Placeholder 2"/>
          <p:cNvSpPr>
            <a:spLocks noGrp="1"/>
          </p:cNvSpPr>
          <p:nvPr>
            <p:ph idx="1"/>
          </p:nvPr>
        </p:nvSpPr>
        <p:spPr/>
        <p:txBody>
          <a:bodyPr/>
          <a:lstStyle/>
          <a:p>
            <a:r>
              <a:rPr lang="en-US" dirty="0" smtClean="0"/>
              <a:t>Policy Updates</a:t>
            </a:r>
          </a:p>
          <a:p>
            <a:pPr lvl="1"/>
            <a:r>
              <a:rPr lang="en-US" dirty="0" smtClean="0"/>
              <a:t>Federal </a:t>
            </a:r>
          </a:p>
          <a:p>
            <a:pPr lvl="1"/>
            <a:r>
              <a:rPr lang="en-US" dirty="0" smtClean="0"/>
              <a:t>State </a:t>
            </a:r>
          </a:p>
          <a:p>
            <a:r>
              <a:rPr lang="en-US" dirty="0" smtClean="0"/>
              <a:t>How Programs Are Responding</a:t>
            </a:r>
          </a:p>
          <a:p>
            <a:r>
              <a:rPr lang="en-US" dirty="0" smtClean="0"/>
              <a:t>COVID-19 Response Resources</a:t>
            </a:r>
          </a:p>
          <a:p>
            <a:r>
              <a:rPr lang="en-US" dirty="0" smtClean="0"/>
              <a:t>Needs Assessment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43963" y="5864029"/>
            <a:ext cx="3348037" cy="993971"/>
          </a:xfrm>
          <a:prstGeom prst="rect">
            <a:avLst/>
          </a:prstGeom>
        </p:spPr>
      </p:pic>
    </p:spTree>
    <p:extLst>
      <p:ext uri="{BB962C8B-B14F-4D97-AF65-F5344CB8AC3E}">
        <p14:creationId xmlns:p14="http://schemas.microsoft.com/office/powerpoint/2010/main" val="24091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Newsletter </a:t>
            </a:r>
            <a:endParaRPr lang="en-US" dirty="0"/>
          </a:p>
        </p:txBody>
      </p:sp>
      <p:sp>
        <p:nvSpPr>
          <p:cNvPr id="3" name="Content Placeholder 2"/>
          <p:cNvSpPr>
            <a:spLocks noGrp="1"/>
          </p:cNvSpPr>
          <p:nvPr>
            <p:ph idx="1"/>
          </p:nvPr>
        </p:nvSpPr>
        <p:spPr>
          <a:xfrm>
            <a:off x="677334" y="2160589"/>
            <a:ext cx="3811539" cy="3880773"/>
          </a:xfrm>
        </p:spPr>
        <p:txBody>
          <a:bodyPr/>
          <a:lstStyle/>
          <a:p>
            <a:r>
              <a:rPr lang="en-US" dirty="0">
                <a:hlinkClick r:id="rId2"/>
              </a:rPr>
              <a:t>http://www.actnowillinois.org/join-act-now</a:t>
            </a:r>
            <a:r>
              <a:rPr lang="en-US" dirty="0" smtClean="0">
                <a:hlinkClick r:id="rId2"/>
              </a:rPr>
              <a:t>/</a:t>
            </a:r>
            <a:endParaRPr lang="en-US" dirty="0" smtClean="0"/>
          </a:p>
          <a:p>
            <a:pPr marL="0" indent="0">
              <a:buNone/>
            </a:pPr>
            <a:endParaRPr lang="en-US" dirty="0"/>
          </a:p>
        </p:txBody>
      </p:sp>
      <p:pic>
        <p:nvPicPr>
          <p:cNvPr id="4" name="Content Placeholder 4"/>
          <p:cNvPicPr>
            <a:picLocks noChangeAspect="1"/>
          </p:cNvPicPr>
          <p:nvPr/>
        </p:nvPicPr>
        <p:blipFill>
          <a:blip r:embed="rId3"/>
          <a:stretch>
            <a:fillRect/>
          </a:stretch>
        </p:blipFill>
        <p:spPr>
          <a:xfrm>
            <a:off x="4687975" y="369454"/>
            <a:ext cx="5407371" cy="5907155"/>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43963" y="5864029"/>
            <a:ext cx="3348037" cy="993971"/>
          </a:xfrm>
          <a:prstGeom prst="rect">
            <a:avLst/>
          </a:prstGeom>
        </p:spPr>
      </p:pic>
    </p:spTree>
    <p:extLst>
      <p:ext uri="{BB962C8B-B14F-4D97-AF65-F5344CB8AC3E}">
        <p14:creationId xmlns:p14="http://schemas.microsoft.com/office/powerpoint/2010/main" val="69448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Policy Updates</a:t>
            </a:r>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43963" y="5864029"/>
            <a:ext cx="3348037" cy="993971"/>
          </a:xfrm>
          <a:prstGeom prst="rect">
            <a:avLst/>
          </a:prstGeom>
        </p:spPr>
      </p:pic>
    </p:spTree>
    <p:extLst>
      <p:ext uri="{BB962C8B-B14F-4D97-AF65-F5344CB8AC3E}">
        <p14:creationId xmlns:p14="http://schemas.microsoft.com/office/powerpoint/2010/main" val="2907087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Updates</a:t>
            </a:r>
            <a:endParaRPr lang="en-US" dirty="0"/>
          </a:p>
        </p:txBody>
      </p:sp>
      <p:sp>
        <p:nvSpPr>
          <p:cNvPr id="3" name="Content Placeholder 2"/>
          <p:cNvSpPr>
            <a:spLocks noGrp="1"/>
          </p:cNvSpPr>
          <p:nvPr>
            <p:ph idx="1"/>
          </p:nvPr>
        </p:nvSpPr>
        <p:spPr>
          <a:xfrm>
            <a:off x="528639" y="1428750"/>
            <a:ext cx="7802388" cy="5429250"/>
          </a:xfrm>
        </p:spPr>
        <p:txBody>
          <a:bodyPr>
            <a:normAutofit fontScale="85000" lnSpcReduction="20000"/>
          </a:bodyPr>
          <a:lstStyle/>
          <a:p>
            <a:r>
              <a:rPr lang="en-US" dirty="0" smtClean="0"/>
              <a:t>Corona Virus Aid, Relief, and Economic Security Act (CARES Act)</a:t>
            </a:r>
          </a:p>
          <a:p>
            <a:r>
              <a:rPr lang="en-US" dirty="0"/>
              <a:t>The law establishes a State Education Stabilization Fund funded at $30.75 billion with funds mostly split between Emergency Relief funds for Higher Education ($14.25 billion) and Elementary and Secondary School ($13.5 Billion). The stabilization fund also provides about 10 percent ($3 billion) that can be allocated at governors’ discretion for grants to local districts that the State Education Agency deems most impacted by COVID-19 to continue educational support and ongoing district operations</a:t>
            </a:r>
          </a:p>
          <a:p>
            <a:r>
              <a:rPr lang="en-US" dirty="0"/>
              <a:t>Within the Elementary and Secondary School Relief Fund,</a:t>
            </a:r>
          </a:p>
          <a:p>
            <a:pPr lvl="1"/>
            <a:r>
              <a:rPr lang="en-US" dirty="0"/>
              <a:t>$13.5 billion of this amount is set aside for K-12 education allocated to states based on Title I formula in the most recent fiscal </a:t>
            </a:r>
            <a:r>
              <a:rPr lang="en-US" dirty="0" smtClean="0"/>
              <a:t>year</a:t>
            </a:r>
            <a:endParaRPr lang="en-US" dirty="0"/>
          </a:p>
          <a:p>
            <a:pPr lvl="1"/>
            <a:r>
              <a:rPr lang="en-US" dirty="0"/>
              <a:t>Specific activities for this funding called out to address the pandemic include:</a:t>
            </a:r>
          </a:p>
          <a:p>
            <a:pPr lvl="2"/>
            <a:r>
              <a:rPr lang="en-US" b="1" dirty="0"/>
              <a:t>Planning and implementing activities during the summer and afterschool</a:t>
            </a:r>
            <a:endParaRPr lang="en-US" dirty="0"/>
          </a:p>
          <a:p>
            <a:pPr lvl="2"/>
            <a:r>
              <a:rPr lang="en-US" dirty="0"/>
              <a:t>Planning and coordinating meals</a:t>
            </a:r>
          </a:p>
          <a:p>
            <a:pPr lvl="2"/>
            <a:r>
              <a:rPr lang="en-US" dirty="0"/>
              <a:t>Online learning and other educational services</a:t>
            </a:r>
          </a:p>
          <a:p>
            <a:pPr lvl="2"/>
            <a:r>
              <a:rPr lang="en-US" dirty="0"/>
              <a:t>Purchasing technology</a:t>
            </a:r>
          </a:p>
          <a:p>
            <a:pPr lvl="2"/>
            <a:r>
              <a:rPr lang="en-US" dirty="0"/>
              <a:t>Mental health </a:t>
            </a:r>
            <a:r>
              <a:rPr lang="en-US" dirty="0" smtClean="0"/>
              <a:t>support</a:t>
            </a:r>
          </a:p>
          <a:p>
            <a:r>
              <a:rPr lang="en-US" dirty="0"/>
              <a:t>The Child Care Development Block Grant (CCDBG) is appropriated an additional $3.5 billion in grants to states for immediate assistance to child care providers to prevent them from going out of business and to otherwise support child care for families, including for healthcare workers, first responders, and others playing critical roles during this crisis.</a:t>
            </a:r>
          </a:p>
          <a:p>
            <a:pPr lvl="1"/>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43963" y="5864029"/>
            <a:ext cx="3348037" cy="993971"/>
          </a:xfrm>
          <a:prstGeom prst="rect">
            <a:avLst/>
          </a:prstGeom>
        </p:spPr>
      </p:pic>
    </p:spTree>
    <p:extLst>
      <p:ext uri="{BB962C8B-B14F-4D97-AF65-F5344CB8AC3E}">
        <p14:creationId xmlns:p14="http://schemas.microsoft.com/office/powerpoint/2010/main" val="1504666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Updates</a:t>
            </a:r>
            <a:endParaRPr lang="en-US" dirty="0"/>
          </a:p>
        </p:txBody>
      </p:sp>
      <p:sp>
        <p:nvSpPr>
          <p:cNvPr id="3" name="Content Placeholder 2"/>
          <p:cNvSpPr>
            <a:spLocks noGrp="1"/>
          </p:cNvSpPr>
          <p:nvPr>
            <p:ph idx="1"/>
          </p:nvPr>
        </p:nvSpPr>
        <p:spPr>
          <a:xfrm>
            <a:off x="528639" y="1428750"/>
            <a:ext cx="7802388" cy="5429250"/>
          </a:xfrm>
        </p:spPr>
        <p:txBody>
          <a:bodyPr>
            <a:normAutofit/>
          </a:bodyPr>
          <a:lstStyle/>
          <a:p>
            <a:r>
              <a:rPr lang="en-US" b="1" dirty="0"/>
              <a:t>CARE Act Loans Information:</a:t>
            </a:r>
            <a:r>
              <a:rPr lang="en-US" dirty="0"/>
              <a:t> In collaboration with Spectrum nonprofit services and the Charles Stewart Mott Foundation, the </a:t>
            </a:r>
            <a:r>
              <a:rPr lang="en-US" u="sng" dirty="0">
                <a:hlinkClick r:id="rId2"/>
              </a:rPr>
              <a:t>50 STATE AFTERSCHOOL NETWORK has created a document regarding the CARE Act Loans programs.</a:t>
            </a:r>
            <a:r>
              <a:rPr lang="en-US" dirty="0"/>
              <a:t> </a:t>
            </a:r>
            <a:r>
              <a:rPr lang="en-US" b="1" dirty="0"/>
              <a:t>Learn about the Emergency &amp; Normal Economic Injury Disaster Loan (EIDL) program and the Paycheck Protection Program (PPP</a:t>
            </a:r>
            <a:r>
              <a:rPr lang="en-US" b="1" dirty="0" smtClean="0"/>
              <a:t>).</a:t>
            </a:r>
          </a:p>
          <a:p>
            <a:r>
              <a:rPr lang="en-US" b="1" dirty="0" smtClean="0"/>
              <a:t>Applications </a:t>
            </a:r>
            <a:r>
              <a:rPr lang="en-US" b="1" dirty="0"/>
              <a:t>for the Paycheck Protection Program will open on Friday, April 3, 2020</a:t>
            </a:r>
            <a:r>
              <a:rPr lang="en-US" dirty="0"/>
              <a:t>, through current Small Business Administration (SBA) lenders. SBA anticipates high demand for these funds, and in preparation, encourages you to reach out to your bank to determine whether they are an SBA lender and have tailored guidance for their customers and also to begin filling out your application and gathering any supporting documentation. </a:t>
            </a:r>
            <a:r>
              <a:rPr lang="en-US" u="sng" dirty="0">
                <a:hlinkClick r:id="rId3"/>
              </a:rPr>
              <a:t>A factsheet that outlines the eligibility requirements</a:t>
            </a:r>
            <a:r>
              <a:rPr lang="en-US" dirty="0"/>
              <a:t> as well as the information to gather is available from the U.S. Department of the Treasury. </a:t>
            </a:r>
            <a:r>
              <a:rPr lang="en-US" b="1" dirty="0"/>
              <a:t>The application form can be found </a:t>
            </a:r>
            <a:r>
              <a:rPr lang="en-US" b="1" u="sng" dirty="0">
                <a:hlinkClick r:id="rId4"/>
              </a:rPr>
              <a:t>here</a:t>
            </a:r>
            <a:r>
              <a:rPr lang="en-US" b="1" u="sng" dirty="0"/>
              <a:t>.</a:t>
            </a:r>
            <a:endParaRPr lang="en-US" dirty="0"/>
          </a:p>
          <a:p>
            <a:pPr lvl="1"/>
            <a:endParaRPr lang="en-US" dirty="0"/>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843963" y="5864029"/>
            <a:ext cx="3348037" cy="993971"/>
          </a:xfrm>
          <a:prstGeom prst="rect">
            <a:avLst/>
          </a:prstGeom>
        </p:spPr>
      </p:pic>
    </p:spTree>
    <p:extLst>
      <p:ext uri="{BB962C8B-B14F-4D97-AF65-F5344CB8AC3E}">
        <p14:creationId xmlns:p14="http://schemas.microsoft.com/office/powerpoint/2010/main" val="4074876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Updates</a:t>
            </a:r>
            <a:endParaRPr lang="en-US" dirty="0"/>
          </a:p>
        </p:txBody>
      </p:sp>
      <p:sp>
        <p:nvSpPr>
          <p:cNvPr id="3" name="Content Placeholder 2"/>
          <p:cNvSpPr>
            <a:spLocks noGrp="1"/>
          </p:cNvSpPr>
          <p:nvPr>
            <p:ph idx="1"/>
          </p:nvPr>
        </p:nvSpPr>
        <p:spPr/>
        <p:txBody>
          <a:bodyPr/>
          <a:lstStyle/>
          <a:p>
            <a:r>
              <a:rPr lang="en-US" dirty="0"/>
              <a:t>Schools statewide are closed until at least April 30</a:t>
            </a:r>
            <a:r>
              <a:rPr lang="en-US" baseline="30000" dirty="0"/>
              <a:t>th</a:t>
            </a:r>
            <a:r>
              <a:rPr lang="en-US" dirty="0"/>
              <a:t> </a:t>
            </a:r>
          </a:p>
          <a:p>
            <a:r>
              <a:rPr lang="en-US" dirty="0" smtClean="0"/>
              <a:t>Districts </a:t>
            </a:r>
            <a:r>
              <a:rPr lang="en-US" dirty="0"/>
              <a:t>should be participating in remote learning now, but what that looks like varies </a:t>
            </a:r>
            <a:r>
              <a:rPr lang="en-US" dirty="0" smtClean="0"/>
              <a:t>greatly</a:t>
            </a:r>
          </a:p>
          <a:p>
            <a:r>
              <a:rPr lang="en-US" dirty="0" smtClean="0"/>
              <a:t>Many upcoming RFPs are up in the air</a:t>
            </a:r>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43963" y="5864029"/>
            <a:ext cx="3348037" cy="993971"/>
          </a:xfrm>
          <a:prstGeom prst="rect">
            <a:avLst/>
          </a:prstGeom>
        </p:spPr>
      </p:pic>
    </p:spTree>
    <p:extLst>
      <p:ext uri="{BB962C8B-B14F-4D97-AF65-F5344CB8AC3E}">
        <p14:creationId xmlns:p14="http://schemas.microsoft.com/office/powerpoint/2010/main" val="4187194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your program responding to the COVID-19 crisis?</a:t>
            </a:r>
            <a:endParaRPr lang="en-US" dirty="0"/>
          </a:p>
        </p:txBody>
      </p:sp>
      <p:sp>
        <p:nvSpPr>
          <p:cNvPr id="3" name="Text Placeholder 2"/>
          <p:cNvSpPr>
            <a:spLocks noGrp="1"/>
          </p:cNvSpPr>
          <p:nvPr>
            <p:ph type="body" idx="1"/>
          </p:nvPr>
        </p:nvSpPr>
        <p:spPr>
          <a:xfrm>
            <a:off x="677335" y="4527448"/>
            <a:ext cx="8596668" cy="2036638"/>
          </a:xfrm>
        </p:spPr>
        <p:txBody>
          <a:bodyPr>
            <a:normAutofit/>
          </a:bodyPr>
          <a:lstStyle/>
          <a:p>
            <a:r>
              <a:rPr lang="en-US" dirty="0" smtClean="0"/>
              <a:t>What does staffing look like?</a:t>
            </a:r>
          </a:p>
          <a:p>
            <a:r>
              <a:rPr lang="en-US" dirty="0" smtClean="0"/>
              <a:t>Are you doing remote services or programming?</a:t>
            </a:r>
          </a:p>
          <a:p>
            <a:r>
              <a:rPr lang="en-US" dirty="0" smtClean="0"/>
              <a:t>How are you determining and meeting the full needs of families?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43963" y="5864029"/>
            <a:ext cx="3348037" cy="993971"/>
          </a:xfrm>
          <a:prstGeom prst="rect">
            <a:avLst/>
          </a:prstGeom>
        </p:spPr>
      </p:pic>
    </p:spTree>
    <p:extLst>
      <p:ext uri="{BB962C8B-B14F-4D97-AF65-F5344CB8AC3E}">
        <p14:creationId xmlns:p14="http://schemas.microsoft.com/office/powerpoint/2010/main" val="115262358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464</TotalTime>
  <Words>963</Words>
  <Application>Microsoft Office PowerPoint</Application>
  <PresentationFormat>Widescreen</PresentationFormat>
  <Paragraphs>103</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Times New Roman</vt:lpstr>
      <vt:lpstr>Trebuchet MS</vt:lpstr>
      <vt:lpstr>Wingdings 3</vt:lpstr>
      <vt:lpstr>Facet</vt:lpstr>
      <vt:lpstr>Q4 Downstate Community School Networking and Training Event </vt:lpstr>
      <vt:lpstr>YOU ARE DOING A GREAT JOB! I AM SO GRATEFUL THAT I GET TO SUPPORT SUCH STELLAR CHANGEMAKERS!</vt:lpstr>
      <vt:lpstr>Agenda </vt:lpstr>
      <vt:lpstr>Newsletter </vt:lpstr>
      <vt:lpstr>Policy Updates</vt:lpstr>
      <vt:lpstr>Federal Updates</vt:lpstr>
      <vt:lpstr>Federal Updates</vt:lpstr>
      <vt:lpstr>State Updates</vt:lpstr>
      <vt:lpstr>How is your program responding to the COVID-19 crisis?</vt:lpstr>
      <vt:lpstr>COVID-19 Response Resources</vt:lpstr>
      <vt:lpstr>PowerPoint Presentation</vt:lpstr>
      <vt:lpstr>Community Survey </vt:lpstr>
      <vt:lpstr>Our Webpage</vt:lpstr>
      <vt:lpstr>Virtual PD: Family Engagement </vt:lpstr>
      <vt:lpstr>Virtual PD: Cultural Competency</vt:lpstr>
      <vt:lpstr>Questions </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21st Century Town Hall Meeting</dc:title>
  <dc:creator>Susan Stanton</dc:creator>
  <cp:lastModifiedBy>Susan Stanton</cp:lastModifiedBy>
  <cp:revision>42</cp:revision>
  <dcterms:created xsi:type="dcterms:W3CDTF">2020-03-23T16:18:37Z</dcterms:created>
  <dcterms:modified xsi:type="dcterms:W3CDTF">2020-04-14T21:54:17Z</dcterms:modified>
</cp:coreProperties>
</file>